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0"/>
  </p:notesMasterIdLst>
  <p:sldIdLst>
    <p:sldId id="288" r:id="rId2"/>
    <p:sldId id="258" r:id="rId3"/>
    <p:sldId id="280" r:id="rId4"/>
    <p:sldId id="261" r:id="rId5"/>
    <p:sldId id="284" r:id="rId6"/>
    <p:sldId id="281" r:id="rId7"/>
    <p:sldId id="285" r:id="rId8"/>
    <p:sldId id="276" r:id="rId9"/>
  </p:sldIdLst>
  <p:sldSz cx="24384000" cy="13716000"/>
  <p:notesSz cx="6858000" cy="9144000"/>
  <p:embeddedFontLst>
    <p:embeddedFont>
      <p:font typeface="Helvetica" panose="020B0604020202020204" pitchFamily="34" charset="0"/>
      <p:regular r:id="rId11"/>
      <p:bold r:id="rId12"/>
      <p:italic r:id="rId13"/>
      <p:boldItalic r:id="rId14"/>
    </p:embeddedFont>
    <p:embeddedFont>
      <p:font typeface="LFT Etica Bk" panose="02000503040000020004" pitchFamily="50" charset="0"/>
      <p:regular r:id="rId15"/>
      <p:italic r:id="rId16"/>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js van der Zaan" initials="TvdZ" lastIdx="1" clrIdx="0">
    <p:extLst>
      <p:ext uri="{19B8F6BF-5375-455C-9EA6-DF929625EA0E}">
        <p15:presenceInfo xmlns:p15="http://schemas.microsoft.com/office/powerpoint/2012/main" userId="ac29472aee979a20" providerId="Windows Live"/>
      </p:ext>
    </p:extLst>
  </p:cmAuthor>
  <p:cmAuthor id="2" name="Thijs van der Zaan" initials="TvdZ [2]" lastIdx="1" clrIdx="1">
    <p:extLst>
      <p:ext uri="{19B8F6BF-5375-455C-9EA6-DF929625EA0E}">
        <p15:presenceInfo xmlns:p15="http://schemas.microsoft.com/office/powerpoint/2012/main" userId="Thijs van der Za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7B65"/>
    <a:srgbClr val="627A64"/>
    <a:srgbClr val="3EAE64"/>
    <a:srgbClr val="19C35A"/>
    <a:srgbClr val="7AC1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38" autoAdjust="0"/>
    <p:restoredTop sz="89189" autoAdjust="0"/>
  </p:normalViewPr>
  <p:slideViewPr>
    <p:cSldViewPr snapToGrid="0" snapToObjects="1">
      <p:cViewPr varScale="1">
        <p:scale>
          <a:sx n="50" d="100"/>
          <a:sy n="50" d="100"/>
        </p:scale>
        <p:origin x="1044"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notesMaster" Target="notesMasters/notesMaster1.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LID4096" dirty="0"/>
          </a:p>
        </p:txBody>
      </p:sp>
    </p:spTree>
    <p:extLst>
      <p:ext uri="{BB962C8B-B14F-4D97-AF65-F5344CB8AC3E}">
        <p14:creationId xmlns:p14="http://schemas.microsoft.com/office/powerpoint/2010/main" val="584644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174753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441712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NL" dirty="0" err="1"/>
              <a:t>Note</a:t>
            </a:r>
            <a:r>
              <a:rPr lang="nl-NL" dirty="0"/>
              <a:t>: to </a:t>
            </a:r>
            <a:r>
              <a:rPr lang="nl-NL" dirty="0" err="1"/>
              <a:t>be</a:t>
            </a:r>
            <a:r>
              <a:rPr lang="nl-NL" dirty="0"/>
              <a:t> </a:t>
            </a:r>
            <a:r>
              <a:rPr lang="nl-NL" dirty="0" err="1"/>
              <a:t>reported</a:t>
            </a:r>
            <a:r>
              <a:rPr lang="nl-NL" dirty="0"/>
              <a:t> on in the next report</a:t>
            </a:r>
          </a:p>
        </p:txBody>
      </p:sp>
    </p:spTree>
    <p:extLst>
      <p:ext uri="{BB962C8B-B14F-4D97-AF65-F5344CB8AC3E}">
        <p14:creationId xmlns:p14="http://schemas.microsoft.com/office/powerpoint/2010/main" val="3402042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871907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NL" dirty="0" err="1"/>
              <a:t>Note</a:t>
            </a:r>
            <a:r>
              <a:rPr lang="nl-NL" dirty="0"/>
              <a:t>:</a:t>
            </a:r>
          </a:p>
          <a:p>
            <a:r>
              <a:rPr lang="nl-NL" dirty="0"/>
              <a:t>- Movie </a:t>
            </a:r>
            <a:r>
              <a:rPr lang="nl-NL" dirty="0" err="1"/>
              <a:t>roadshow</a:t>
            </a:r>
            <a:r>
              <a:rPr lang="nl-NL" dirty="0"/>
              <a:t> </a:t>
            </a:r>
            <a:r>
              <a:rPr lang="nl-NL" dirty="0" err="1"/>
              <a:t>happened</a:t>
            </a:r>
            <a:r>
              <a:rPr lang="nl-NL" dirty="0"/>
              <a:t> al ready but </a:t>
            </a:r>
            <a:r>
              <a:rPr lang="nl-NL" dirty="0" err="1"/>
              <a:t>not</a:t>
            </a:r>
            <a:r>
              <a:rPr lang="nl-NL" dirty="0"/>
              <a:t> </a:t>
            </a:r>
            <a:r>
              <a:rPr lang="nl-NL" dirty="0" err="1"/>
              <a:t>mentioned</a:t>
            </a:r>
            <a:r>
              <a:rPr lang="nl-NL" dirty="0"/>
              <a:t> </a:t>
            </a:r>
            <a:r>
              <a:rPr lang="nl-NL" dirty="0" err="1"/>
              <a:t>yet</a:t>
            </a:r>
            <a:r>
              <a:rPr lang="nl-NL" dirty="0"/>
              <a:t> – </a:t>
            </a:r>
            <a:r>
              <a:rPr lang="nl-NL" dirty="0" err="1"/>
              <a:t>will</a:t>
            </a:r>
            <a:r>
              <a:rPr lang="nl-NL" dirty="0"/>
              <a:t> </a:t>
            </a:r>
            <a:r>
              <a:rPr lang="nl-NL" dirty="0" err="1"/>
              <a:t>be</a:t>
            </a:r>
            <a:r>
              <a:rPr lang="nl-NL" dirty="0"/>
              <a:t> </a:t>
            </a:r>
            <a:r>
              <a:rPr lang="nl-NL" dirty="0" err="1"/>
              <a:t>reported</a:t>
            </a:r>
            <a:r>
              <a:rPr lang="nl-NL" dirty="0"/>
              <a:t> on in the next report</a:t>
            </a:r>
          </a:p>
        </p:txBody>
      </p:sp>
    </p:spTree>
    <p:extLst>
      <p:ext uri="{BB962C8B-B14F-4D97-AF65-F5344CB8AC3E}">
        <p14:creationId xmlns:p14="http://schemas.microsoft.com/office/powerpoint/2010/main" val="29141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el + opsomming">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905000" y="2540000"/>
            <a:ext cx="21914277" cy="1230556"/>
          </a:xfrm>
          <a:prstGeom prst="rect">
            <a:avLst/>
          </a:prstGeom>
        </p:spPr>
        <p:txBody>
          <a:bodyPr lIns="71436" tIns="71436" rIns="71436" bIns="71436" anchor="t"/>
          <a:lstStyle>
            <a:lvl1pPr algn="l" defTabSz="584200">
              <a:defRPr sz="8100" cap="all">
                <a:solidFill>
                  <a:srgbClr val="444343"/>
                </a:solidFill>
                <a:latin typeface="Helvetica"/>
                <a:ea typeface="Helvetica"/>
                <a:cs typeface="Helvetica"/>
                <a:sym typeface="Helvetica"/>
              </a:defRPr>
            </a:lvl1pPr>
          </a:lstStyle>
          <a:p>
            <a:r>
              <a:t>Title Text</a:t>
            </a:r>
          </a:p>
        </p:txBody>
      </p:sp>
      <p:sp>
        <p:nvSpPr>
          <p:cNvPr id="118" name="Body Level One…"/>
          <p:cNvSpPr txBox="1">
            <a:spLocks noGrp="1"/>
          </p:cNvSpPr>
          <p:nvPr>
            <p:ph type="body" idx="1"/>
          </p:nvPr>
        </p:nvSpPr>
        <p:spPr>
          <a:xfrm>
            <a:off x="1974452" y="4572000"/>
            <a:ext cx="21078735" cy="7939945"/>
          </a:xfrm>
          <a:prstGeom prst="rect">
            <a:avLst/>
          </a:prstGeom>
        </p:spPr>
        <p:txBody>
          <a:bodyPr lIns="71436" tIns="71436" rIns="71436" bIns="71436" anchor="t"/>
          <a:lstStyle>
            <a:lvl1pPr marL="623859" indent="-623859" defTabSz="584200">
              <a:lnSpc>
                <a:spcPts val="7200"/>
              </a:lnSpc>
              <a:spcBef>
                <a:spcPts val="0"/>
              </a:spcBef>
              <a:buSzPct val="75000"/>
              <a:defRPr sz="5700">
                <a:solidFill>
                  <a:srgbClr val="444343"/>
                </a:solidFill>
                <a:latin typeface="Helvetica"/>
                <a:ea typeface="Helvetica"/>
                <a:cs typeface="Helvetica"/>
                <a:sym typeface="Helvetica"/>
              </a:defRPr>
            </a:lvl1pPr>
            <a:lvl2pPr marL="1068359" indent="-623859" defTabSz="584200">
              <a:lnSpc>
                <a:spcPts val="7200"/>
              </a:lnSpc>
              <a:spcBef>
                <a:spcPts val="0"/>
              </a:spcBef>
              <a:buSzPct val="75000"/>
              <a:defRPr sz="5700">
                <a:solidFill>
                  <a:srgbClr val="444343"/>
                </a:solidFill>
                <a:latin typeface="Helvetica"/>
                <a:ea typeface="Helvetica"/>
                <a:cs typeface="Helvetica"/>
                <a:sym typeface="Helvetica"/>
              </a:defRPr>
            </a:lvl2pPr>
            <a:lvl3pPr marL="1512859" indent="-623859" defTabSz="584200">
              <a:lnSpc>
                <a:spcPts val="7200"/>
              </a:lnSpc>
              <a:spcBef>
                <a:spcPts val="0"/>
              </a:spcBef>
              <a:buSzPct val="75000"/>
              <a:defRPr sz="5700">
                <a:solidFill>
                  <a:srgbClr val="444343"/>
                </a:solidFill>
                <a:latin typeface="Helvetica"/>
                <a:ea typeface="Helvetica"/>
                <a:cs typeface="Helvetica"/>
                <a:sym typeface="Helvetica"/>
              </a:defRPr>
            </a:lvl3pPr>
            <a:lvl4pPr marL="1957359" indent="-623859" defTabSz="584200">
              <a:lnSpc>
                <a:spcPts val="7200"/>
              </a:lnSpc>
              <a:spcBef>
                <a:spcPts val="0"/>
              </a:spcBef>
              <a:buSzPct val="75000"/>
              <a:defRPr sz="5700">
                <a:solidFill>
                  <a:srgbClr val="444343"/>
                </a:solidFill>
                <a:latin typeface="Helvetica"/>
                <a:ea typeface="Helvetica"/>
                <a:cs typeface="Helvetica"/>
                <a:sym typeface="Helvetica"/>
              </a:defRPr>
            </a:lvl4pPr>
            <a:lvl5pPr marL="2401859" indent="-623859" defTabSz="584200">
              <a:lnSpc>
                <a:spcPts val="7200"/>
              </a:lnSpc>
              <a:spcBef>
                <a:spcPts val="0"/>
              </a:spcBef>
              <a:buSzPct val="75000"/>
              <a:defRPr sz="5700">
                <a:solidFill>
                  <a:srgbClr val="444343"/>
                </a:solidFill>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11935814" y="13010554"/>
            <a:ext cx="494513" cy="511175"/>
          </a:xfrm>
          <a:prstGeom prst="rect">
            <a:avLst/>
          </a:prstGeom>
        </p:spPr>
        <p:txBody>
          <a:bodyPr lIns="71436" tIns="71436" rIns="71436" bIns="71436"/>
          <a:lstStyle>
            <a:lvl1pPr defTabSz="584200">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4200" y="-38100"/>
            <a:ext cx="18135600" cy="12096698"/>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 Id="rId9"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1.png"/><Relationship Id="rId4" Type="http://schemas.openxmlformats.org/officeDocument/2006/relationships/image" Target="../media/image14.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outdoor, sky, grass, plant&#10;&#10;Description automatically generated">
            <a:extLst>
              <a:ext uri="{FF2B5EF4-FFF2-40B4-BE49-F238E27FC236}">
                <a16:creationId xmlns:a16="http://schemas.microsoft.com/office/drawing/2014/main" id="{B8CA825C-955F-4A2E-901C-A9DE52EC5C8F}"/>
              </a:ext>
            </a:extLst>
          </p:cNvPr>
          <p:cNvPicPr/>
          <p:nvPr/>
        </p:nvPicPr>
        <p:blipFill rotWithShape="1">
          <a:blip r:embed="rId2" cstate="print">
            <a:extLst>
              <a:ext uri="{28A0092B-C50C-407E-A947-70E740481C1C}">
                <a14:useLocalDpi xmlns:a14="http://schemas.microsoft.com/office/drawing/2010/main" val="0"/>
              </a:ext>
            </a:extLst>
          </a:blip>
          <a:srcRect b="15312"/>
          <a:stretch/>
        </p:blipFill>
        <p:spPr bwMode="auto">
          <a:xfrm>
            <a:off x="2" y="1"/>
            <a:ext cx="24383998" cy="13716000"/>
          </a:xfrm>
          <a:prstGeom prst="rect">
            <a:avLst/>
          </a:prstGeom>
          <a:noFill/>
          <a:ln>
            <a:noFill/>
          </a:ln>
        </p:spPr>
      </p:pic>
      <p:pic>
        <p:nvPicPr>
          <p:cNvPr id="129" name="dark to light - transparent.png" descr="dark to light - transparent.png"/>
          <p:cNvPicPr>
            <a:picLocks/>
          </p:cNvPicPr>
          <p:nvPr/>
        </p:nvPicPr>
        <p:blipFill>
          <a:blip r:embed="rId3">
            <a:alphaModFix amt="22623"/>
          </a:blip>
          <a:stretch>
            <a:fillRect/>
          </a:stretch>
        </p:blipFill>
        <p:spPr>
          <a:xfrm flipH="1">
            <a:off x="0" y="11371573"/>
            <a:ext cx="24384000" cy="2344428"/>
          </a:xfrm>
          <a:prstGeom prst="rect">
            <a:avLst/>
          </a:prstGeom>
          <a:ln w="12700">
            <a:miter lim="400000"/>
          </a:ln>
        </p:spPr>
      </p:pic>
      <p:pic>
        <p:nvPicPr>
          <p:cNvPr id="130" name="dark to light - transparent.png" descr="dark to light - transparent.png"/>
          <p:cNvPicPr>
            <a:picLocks noChangeAspect="1"/>
          </p:cNvPicPr>
          <p:nvPr/>
        </p:nvPicPr>
        <p:blipFill rotWithShape="1">
          <a:blip r:embed="rId3">
            <a:alphaModFix amt="20000"/>
          </a:blip>
          <a:srcRect t="5162"/>
          <a:stretch/>
        </p:blipFill>
        <p:spPr>
          <a:xfrm rot="10800000">
            <a:off x="1" y="22179"/>
            <a:ext cx="24383996" cy="13693820"/>
          </a:xfrm>
          <a:prstGeom prst="rect">
            <a:avLst/>
          </a:prstGeom>
          <a:ln w="12700">
            <a:miter lim="400000"/>
          </a:ln>
        </p:spPr>
      </p:pic>
      <p:sp>
        <p:nvSpPr>
          <p:cNvPr id="133" name="OKTOBER 2019"/>
          <p:cNvSpPr txBox="1"/>
          <p:nvPr/>
        </p:nvSpPr>
        <p:spPr>
          <a:xfrm>
            <a:off x="19310680" y="12244004"/>
            <a:ext cx="4658328" cy="1118255"/>
          </a:xfrm>
          <a:prstGeom prst="rect">
            <a:avLst/>
          </a:prstGeom>
          <a:ln w="12700">
            <a:miter lim="400000"/>
          </a:ln>
          <a:effectLst>
            <a:outerShdw blurRad="152400" dist="72409" dir="5400000" rotWithShape="0">
              <a:srgbClr val="000000">
                <a:alpha val="58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9200" b="0">
                <a:solidFill>
                  <a:srgbClr val="FFFFFF"/>
                </a:solidFill>
                <a:latin typeface="DINNextLTPro-BoldCondensed"/>
                <a:ea typeface="DINNextLTPro-BoldCondensed"/>
                <a:cs typeface="DINNextLTPro-BoldCondensed"/>
                <a:sym typeface="DINNextLTPro-BoldCondensed"/>
              </a:defRPr>
            </a:lvl1pPr>
          </a:lstStyle>
          <a:p>
            <a:r>
              <a:rPr lang="en-GB" sz="6600" dirty="0"/>
              <a:t>January 2022</a:t>
            </a:r>
            <a:endParaRPr sz="6600" dirty="0"/>
          </a:p>
        </p:txBody>
      </p:sp>
      <p:sp>
        <p:nvSpPr>
          <p:cNvPr id="12" name="Rectangle">
            <a:extLst>
              <a:ext uri="{FF2B5EF4-FFF2-40B4-BE49-F238E27FC236}">
                <a16:creationId xmlns:a16="http://schemas.microsoft.com/office/drawing/2014/main" id="{2AE64B5F-B6E0-4D39-BEC7-396A7317302B}"/>
              </a:ext>
            </a:extLst>
          </p:cNvPr>
          <p:cNvSpPr/>
          <p:nvPr/>
        </p:nvSpPr>
        <p:spPr>
          <a:xfrm>
            <a:off x="3" y="22178"/>
            <a:ext cx="2228847" cy="13693823"/>
          </a:xfrm>
          <a:prstGeom prst="rect">
            <a:avLst/>
          </a:prstGeom>
          <a:solidFill>
            <a:srgbClr val="3EAE64"/>
          </a:solidFill>
          <a:ln w="12700">
            <a:miter lim="400000"/>
          </a:ln>
        </p:spPr>
        <p:txBody>
          <a:bodyPr lIns="0" tIns="0" rIns="0" bIns="0" anchor="ctr"/>
          <a:lstStyle/>
          <a:p>
            <a:pPr>
              <a:defRPr sz="3300" b="0">
                <a:solidFill>
                  <a:srgbClr val="FFFFFF"/>
                </a:solidFill>
                <a:latin typeface="+mn-lt"/>
                <a:ea typeface="+mn-ea"/>
                <a:cs typeface="+mn-cs"/>
                <a:sym typeface="Helvetica Neue Medium"/>
              </a:defRPr>
            </a:pPr>
            <a:endParaRPr dirty="0"/>
          </a:p>
        </p:txBody>
      </p:sp>
      <p:pic>
        <p:nvPicPr>
          <p:cNvPr id="4" name="Picture 3" descr="Logo&#10;&#10;Description automatically generated">
            <a:extLst>
              <a:ext uri="{FF2B5EF4-FFF2-40B4-BE49-F238E27FC236}">
                <a16:creationId xmlns:a16="http://schemas.microsoft.com/office/drawing/2014/main" id="{092955EC-5E0B-4E2D-A2D2-5F5E4BFF7389}"/>
              </a:ext>
            </a:extLst>
          </p:cNvPr>
          <p:cNvPicPr>
            <a:picLocks noChangeAspect="1"/>
          </p:cNvPicPr>
          <p:nvPr/>
        </p:nvPicPr>
        <p:blipFill rotWithShape="1">
          <a:blip r:embed="rId4" cstate="print">
            <a:biLevel thresh="50000"/>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r="67879"/>
          <a:stretch/>
        </p:blipFill>
        <p:spPr>
          <a:xfrm>
            <a:off x="-50767" y="10955557"/>
            <a:ext cx="1944366" cy="2492804"/>
          </a:xfrm>
          <a:prstGeom prst="rect">
            <a:avLst/>
          </a:prstGeom>
        </p:spPr>
      </p:pic>
      <p:sp>
        <p:nvSpPr>
          <p:cNvPr id="131" name="PROGRESS REPORT"/>
          <p:cNvSpPr txBox="1"/>
          <p:nvPr/>
        </p:nvSpPr>
        <p:spPr>
          <a:xfrm rot="5400000">
            <a:off x="-6279782" y="6881466"/>
            <a:ext cx="14807574" cy="1579920"/>
          </a:xfrm>
          <a:prstGeom prst="rect">
            <a:avLst/>
          </a:prstGeom>
          <a:ln w="12700">
            <a:miter lim="400000"/>
          </a:ln>
          <a:effectLst>
            <a:outerShdw blurRad="152400" dist="72409" dir="5400000" rotWithShape="0">
              <a:srgbClr val="000000">
                <a:alpha val="5845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7700" b="0">
                <a:solidFill>
                  <a:srgbClr val="FFFFFF"/>
                </a:solidFill>
                <a:latin typeface="DINNextLTPro-BoldCondensed"/>
                <a:ea typeface="DINNextLTPro-BoldCondensed"/>
                <a:cs typeface="DINNextLTPro-BoldCondensed"/>
                <a:sym typeface="DINNextLTPro-BoldCondensed"/>
              </a:defRPr>
            </a:lvl1pPr>
          </a:lstStyle>
          <a:p>
            <a:pPr algn="l"/>
            <a:r>
              <a:rPr sz="9600" dirty="0"/>
              <a:t>PROGRESS REPORT</a:t>
            </a:r>
          </a:p>
        </p:txBody>
      </p:sp>
      <p:pic>
        <p:nvPicPr>
          <p:cNvPr id="3" name="Picture 2" descr="Text&#10;&#10;Description automatically generated">
            <a:extLst>
              <a:ext uri="{FF2B5EF4-FFF2-40B4-BE49-F238E27FC236}">
                <a16:creationId xmlns:a16="http://schemas.microsoft.com/office/drawing/2014/main" id="{267C87B4-159D-46EC-ABEF-55453E6106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2892" y="362889"/>
            <a:ext cx="4685714" cy="1726984"/>
          </a:xfrm>
          <a:prstGeom prst="rect">
            <a:avLst/>
          </a:prstGeom>
        </p:spPr>
      </p:pic>
    </p:spTree>
    <p:extLst>
      <p:ext uri="{BB962C8B-B14F-4D97-AF65-F5344CB8AC3E}">
        <p14:creationId xmlns:p14="http://schemas.microsoft.com/office/powerpoint/2010/main" val="124369694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EAE64"/>
        </a:solidFill>
        <a:effectLst/>
      </p:bgPr>
    </p:bg>
    <p:spTree>
      <p:nvGrpSpPr>
        <p:cNvPr id="1" name=""/>
        <p:cNvGrpSpPr/>
        <p:nvPr/>
      </p:nvGrpSpPr>
      <p:grpSpPr>
        <a:xfrm>
          <a:off x="0" y="0"/>
          <a:ext cx="0" cy="0"/>
          <a:chOff x="0" y="0"/>
          <a:chExt cx="0" cy="0"/>
        </a:xfrm>
      </p:grpSpPr>
      <p:pic>
        <p:nvPicPr>
          <p:cNvPr id="150" name="handtekening.png" descr="handtekening.png"/>
          <p:cNvPicPr>
            <a:picLocks noChangeAspect="1"/>
          </p:cNvPicPr>
          <p:nvPr/>
        </p:nvPicPr>
        <p:blipFill>
          <a:blip r:embed="rId3"/>
          <a:stretch>
            <a:fillRect/>
          </a:stretch>
        </p:blipFill>
        <p:spPr>
          <a:xfrm>
            <a:off x="2651969" y="10289446"/>
            <a:ext cx="1498270" cy="1846704"/>
          </a:xfrm>
          <a:prstGeom prst="rect">
            <a:avLst/>
          </a:prstGeom>
          <a:ln w="12700">
            <a:miter lim="400000"/>
          </a:ln>
        </p:spPr>
      </p:pic>
      <p:grpSp>
        <p:nvGrpSpPr>
          <p:cNvPr id="157" name="Group"/>
          <p:cNvGrpSpPr/>
          <p:nvPr/>
        </p:nvGrpSpPr>
        <p:grpSpPr>
          <a:xfrm>
            <a:off x="1238368" y="1460979"/>
            <a:ext cx="21907265" cy="11681818"/>
            <a:chOff x="-177800" y="-114300"/>
            <a:chExt cx="21907263" cy="11681817"/>
          </a:xfrm>
        </p:grpSpPr>
        <p:grpSp>
          <p:nvGrpSpPr>
            <p:cNvPr id="153" name="Paper - lighter.jpg"/>
            <p:cNvGrpSpPr/>
            <p:nvPr/>
          </p:nvGrpSpPr>
          <p:grpSpPr>
            <a:xfrm>
              <a:off x="-177800" y="-114300"/>
              <a:ext cx="21907263" cy="11681817"/>
              <a:chOff x="0" y="0"/>
              <a:chExt cx="21907262" cy="11681816"/>
            </a:xfrm>
          </p:grpSpPr>
          <p:pic>
            <p:nvPicPr>
              <p:cNvPr id="152" name="Paper - lighter.jpg" descr="Paper - lighter.jpg"/>
              <p:cNvPicPr>
                <a:picLocks/>
              </p:cNvPicPr>
              <p:nvPr/>
            </p:nvPicPr>
            <p:blipFill>
              <a:blip r:embed="rId4"/>
              <a:stretch>
                <a:fillRect/>
              </a:stretch>
            </p:blipFill>
            <p:spPr>
              <a:xfrm>
                <a:off x="177800" y="114300"/>
                <a:ext cx="21551663" cy="11211917"/>
              </a:xfrm>
              <a:prstGeom prst="rect">
                <a:avLst/>
              </a:prstGeom>
              <a:ln>
                <a:noFill/>
              </a:ln>
              <a:effectLst/>
            </p:spPr>
          </p:pic>
          <p:pic>
            <p:nvPicPr>
              <p:cNvPr id="151" name="Paper - lighter.jpg" descr="Paper - lighter.jpg"/>
              <p:cNvPicPr>
                <a:picLocks/>
              </p:cNvPicPr>
              <p:nvPr/>
            </p:nvPicPr>
            <p:blipFill>
              <a:blip r:embed="rId5"/>
              <a:stretch>
                <a:fillRect/>
              </a:stretch>
            </p:blipFill>
            <p:spPr>
              <a:xfrm>
                <a:off x="0" y="0"/>
                <a:ext cx="21907263" cy="11681817"/>
              </a:xfrm>
              <a:prstGeom prst="rect">
                <a:avLst/>
              </a:prstGeom>
              <a:effectLst/>
            </p:spPr>
          </p:pic>
        </p:grpSp>
        <p:sp>
          <p:nvSpPr>
            <p:cNvPr id="154" name="Dear Colijn IT,…"/>
            <p:cNvSpPr txBox="1"/>
            <p:nvPr/>
          </p:nvSpPr>
          <p:spPr>
            <a:xfrm>
              <a:off x="926107" y="872460"/>
              <a:ext cx="20001705" cy="100621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l" defTabSz="457200">
                <a:defRPr sz="2500" b="0">
                  <a:latin typeface="DINNextLTPro-Regular"/>
                  <a:ea typeface="DINNextLTPro-Regular"/>
                  <a:cs typeface="DINNextLTPro-Regular"/>
                  <a:sym typeface="DINNextLTPro-Regular"/>
                </a:defRPr>
              </a:pPr>
              <a:r>
                <a:rPr lang="en-GB" sz="2400" dirty="0">
                  <a:latin typeface="LFT Etica Bk" panose="02000503040000020004" pitchFamily="50" charset="0"/>
                </a:rPr>
                <a:t>Dear Philip Friedel,</a:t>
              </a:r>
            </a:p>
            <a:p>
              <a:pPr algn="l" defTabSz="457200">
                <a:defRPr sz="2500" b="0">
                  <a:latin typeface="DINNextLTPro-Regular"/>
                  <a:ea typeface="DINNextLTPro-Regular"/>
                  <a:cs typeface="DINNextLTPro-Regular"/>
                  <a:sym typeface="DINNextLTPro-Regular"/>
                </a:defRPr>
              </a:pPr>
              <a:endParaRPr lang="en-GB" sz="2400" dirty="0">
                <a:latin typeface="LFT Etica Bk" panose="02000503040000020004" pitchFamily="50" charset="0"/>
              </a:endParaRPr>
            </a:p>
            <a:p>
              <a:pPr algn="l" defTabSz="457200">
                <a:defRPr sz="2500" b="0">
                  <a:latin typeface="DINNextLTPro-Regular"/>
                  <a:ea typeface="DINNextLTPro-Regular"/>
                  <a:cs typeface="DINNextLTPro-Regular"/>
                  <a:sym typeface="DINNextLTPro-Regular"/>
                </a:defRPr>
              </a:pPr>
              <a:r>
                <a:rPr lang="en-GB" sz="2400" dirty="0">
                  <a:latin typeface="LFT Etica Bk" panose="02000503040000020004" pitchFamily="50" charset="0"/>
                </a:rPr>
                <a:t>To start this progress report, I would like to take the opportunity to thank you again for supporting Justdiggit and our project in Tanzania. With this report, I would like to give you a general update about Justdiggit, our regreening program in </a:t>
              </a:r>
              <a:r>
                <a:rPr lang="en-GB" sz="2400" dirty="0" err="1">
                  <a:latin typeface="LFT Etica Bk" panose="02000503040000020004" pitchFamily="50" charset="0"/>
                </a:rPr>
                <a:t>Singida</a:t>
              </a:r>
              <a:r>
                <a:rPr lang="en-GB" sz="2400" dirty="0">
                  <a:latin typeface="LFT Etica Bk" panose="02000503040000020004" pitchFamily="50" charset="0"/>
                </a:rPr>
                <a:t> and the impact that has been realised so far – partly thanks to your donation!</a:t>
              </a:r>
            </a:p>
            <a:p>
              <a:pPr algn="l" defTabSz="457200">
                <a:defRPr sz="2500" b="0">
                  <a:latin typeface="DINNextLTPro-Regular"/>
                  <a:ea typeface="DINNextLTPro-Regular"/>
                  <a:cs typeface="DINNextLTPro-Regular"/>
                  <a:sym typeface="DINNextLTPro-Regular"/>
                </a:defRPr>
              </a:pPr>
              <a:endParaRPr lang="en-GB" sz="2400" dirty="0">
                <a:latin typeface="LFT Etica Bk" panose="02000503040000020004" pitchFamily="50" charset="0"/>
              </a:endParaRPr>
            </a:p>
            <a:p>
              <a:pPr algn="l" defTabSz="457200">
                <a:defRPr sz="2500" b="0">
                  <a:latin typeface="DINNextLTPro-Regular"/>
                  <a:ea typeface="DINNextLTPro-Regular"/>
                  <a:cs typeface="DINNextLTPro-Regular"/>
                  <a:sym typeface="DINNextLTPro-Regular"/>
                </a:defRPr>
              </a:pPr>
              <a:r>
                <a:rPr lang="en-GB" sz="2400" dirty="0">
                  <a:latin typeface="LFT Etica Bk" panose="02000503040000020004" pitchFamily="50" charset="0"/>
                </a:rPr>
                <a:t>As you know, we recently launched our new program in the </a:t>
              </a:r>
              <a:r>
                <a:rPr lang="en-GB" sz="2400" dirty="0" err="1">
                  <a:latin typeface="LFT Etica Bk" panose="02000503040000020004" pitchFamily="50" charset="0"/>
                </a:rPr>
                <a:t>Singida</a:t>
              </a:r>
              <a:r>
                <a:rPr lang="en-GB" sz="2400" dirty="0">
                  <a:latin typeface="LFT Etica Bk" panose="02000503040000020004" pitchFamily="50" charset="0"/>
                </a:rPr>
                <a:t> region in Central Tanzania. This program will have a primary focus on FMNR, topped up with rainwater harvesting interventions and sustainable agricultural practices. Within the next five years, we aim to restore over 8 million trees and positively impact over 375,000 people! In this report, we will go more into depth into this new program. </a:t>
              </a:r>
            </a:p>
            <a:p>
              <a:pPr algn="l" defTabSz="457200">
                <a:defRPr sz="2500" b="0">
                  <a:latin typeface="DINNextLTPro-Regular"/>
                  <a:ea typeface="DINNextLTPro-Regular"/>
                  <a:cs typeface="DINNextLTPro-Regular"/>
                  <a:sym typeface="DINNextLTPro-Regular"/>
                </a:defRPr>
              </a:pPr>
              <a:endParaRPr lang="en-GB" sz="2400" dirty="0">
                <a:latin typeface="LFT Etica Bk" panose="02000503040000020004" pitchFamily="50" charset="0"/>
              </a:endParaRPr>
            </a:p>
            <a:p>
              <a:pPr algn="l" defTabSz="457200">
                <a:defRPr sz="2500" b="0">
                  <a:latin typeface="DINNextLTPro-Regular"/>
                  <a:ea typeface="DINNextLTPro-Regular"/>
                  <a:cs typeface="DINNextLTPro-Regular"/>
                  <a:sym typeface="DINNextLTPro-Regular"/>
                </a:defRPr>
              </a:pPr>
              <a:r>
                <a:rPr lang="en-GB" sz="2400" dirty="0">
                  <a:latin typeface="LFT Etica Bk" panose="02000503040000020004" pitchFamily="50" charset="0"/>
                </a:rPr>
                <a:t>Also in Kenya, we are working hard to increase our impact. We are currently designing a new program with SORALO in the South Rift Valley in the southern Kenya, while we are in the final preparation stages of starting with the TWENDE program in the </a:t>
              </a:r>
              <a:r>
                <a:rPr lang="en-GB" sz="2400" dirty="0" err="1">
                  <a:latin typeface="LFT Etica Bk" panose="02000503040000020004" pitchFamily="50" charset="0"/>
                </a:rPr>
                <a:t>Chyulu</a:t>
              </a:r>
              <a:r>
                <a:rPr lang="en-GB" sz="2400" dirty="0">
                  <a:latin typeface="LFT Etica Bk" panose="02000503040000020004" pitchFamily="50" charset="0"/>
                </a:rPr>
                <a:t> Hills. In both programs, we will use nature-based solutions to restore degraded landscapes for the benefit of both local communities and wildlife. </a:t>
              </a:r>
            </a:p>
            <a:p>
              <a:pPr algn="l" defTabSz="457200">
                <a:defRPr sz="2500" b="0">
                  <a:latin typeface="DINNextLTPro-Regular"/>
                  <a:ea typeface="DINNextLTPro-Regular"/>
                  <a:cs typeface="DINNextLTPro-Regular"/>
                  <a:sym typeface="DINNextLTPro-Regular"/>
                </a:defRPr>
              </a:pPr>
              <a:endParaRPr lang="en-GB" sz="2400" dirty="0">
                <a:latin typeface="LFT Etica Bk" panose="02000503040000020004" pitchFamily="50" charset="0"/>
              </a:endParaRPr>
            </a:p>
            <a:p>
              <a:pPr algn="l" defTabSz="457200">
                <a:defRPr sz="2500" b="0">
                  <a:latin typeface="DINNextLTPro-Regular"/>
                  <a:ea typeface="DINNextLTPro-Regular"/>
                  <a:cs typeface="DINNextLTPro-Regular"/>
                  <a:sym typeface="DINNextLTPro-Regular"/>
                </a:defRPr>
              </a:pPr>
              <a:r>
                <a:rPr lang="en-GB" sz="2400" dirty="0">
                  <a:latin typeface="LFT Etica Bk" panose="02000503040000020004" pitchFamily="50" charset="0"/>
                </a:rPr>
                <a:t>About a year ago, opened our new Regional Office East Africa in Nairobi. Since then, we have been growing rapidly, as we currently have seven people working here! So far, it has very good to be closer to the program areas, the communities and our implementing partners. This way, we are able to do our work even better and make an even bigger impact!</a:t>
              </a:r>
              <a:endParaRPr lang="en-GB" sz="2400" dirty="0">
                <a:highlight>
                  <a:srgbClr val="FFFF00"/>
                </a:highlight>
                <a:latin typeface="LFT Etica Bk" panose="02000503040000020004" pitchFamily="50" charset="0"/>
              </a:endParaRPr>
            </a:p>
            <a:p>
              <a:pPr algn="l" defTabSz="457200">
                <a:defRPr sz="2500" b="0">
                  <a:latin typeface="DINNextLTPro-Regular"/>
                  <a:ea typeface="DINNextLTPro-Regular"/>
                  <a:cs typeface="DINNextLTPro-Regular"/>
                  <a:sym typeface="DINNextLTPro-Regular"/>
                </a:defRPr>
              </a:pPr>
              <a:endParaRPr lang="en-GB" sz="2400" dirty="0">
                <a:latin typeface="LFT Etica Bk" panose="02000503040000020004" pitchFamily="50" charset="0"/>
              </a:endParaRPr>
            </a:p>
            <a:p>
              <a:pPr algn="l" defTabSz="457200">
                <a:defRPr sz="2500" b="0">
                  <a:latin typeface="DINNextLTPro-Regular"/>
                  <a:ea typeface="DINNextLTPro-Regular"/>
                  <a:cs typeface="DINNextLTPro-Regular"/>
                  <a:sym typeface="DINNextLTPro-Regular"/>
                </a:defRPr>
              </a:pPr>
              <a:r>
                <a:rPr lang="en-GB" sz="2400" dirty="0">
                  <a:latin typeface="LFT Etica Bk" panose="02000503040000020004" pitchFamily="50" charset="0"/>
                </a:rPr>
                <a:t>I hope this report will give you a good update on newly launched program and the villages that are supported with your contribution. Please do not hesitate to contact us for any additional questions.</a:t>
              </a:r>
            </a:p>
            <a:p>
              <a:pPr algn="l" defTabSz="457200">
                <a:defRPr sz="2500" b="0">
                  <a:latin typeface="DINNextLTPro-Regular"/>
                  <a:ea typeface="DINNextLTPro-Regular"/>
                  <a:cs typeface="DINNextLTPro-Regular"/>
                  <a:sym typeface="DINNextLTPro-Regular"/>
                </a:defRPr>
              </a:pPr>
              <a:endParaRPr lang="en-GB" sz="2400" dirty="0">
                <a:latin typeface="LFT Etica Bk" panose="02000503040000020004" pitchFamily="50" charset="0"/>
              </a:endParaRPr>
            </a:p>
            <a:p>
              <a:pPr algn="l" defTabSz="457200">
                <a:defRPr sz="2500" b="0">
                  <a:latin typeface="DINNextLTPro-Regular"/>
                  <a:ea typeface="DINNextLTPro-Regular"/>
                  <a:cs typeface="DINNextLTPro-Regular"/>
                  <a:sym typeface="DINNextLTPro-Regular"/>
                </a:defRPr>
              </a:pPr>
              <a:r>
                <a:rPr lang="en-GB" sz="2400" dirty="0">
                  <a:latin typeface="LFT Etica Bk" panose="02000503040000020004" pitchFamily="50" charset="0"/>
                </a:rPr>
                <a:t>Kind regards,</a:t>
              </a:r>
            </a:p>
            <a:p>
              <a:pPr algn="l" defTabSz="457200">
                <a:defRPr sz="2500" b="0">
                  <a:latin typeface="DINNextLTPro-Regular"/>
                  <a:ea typeface="DINNextLTPro-Regular"/>
                  <a:cs typeface="DINNextLTPro-Regular"/>
                  <a:sym typeface="DINNextLTPro-Regular"/>
                </a:defRPr>
              </a:pPr>
              <a:endParaRPr lang="en-GB" sz="2400" dirty="0">
                <a:latin typeface="LFT Etica Bk" panose="02000503040000020004" pitchFamily="50" charset="0"/>
              </a:endParaRPr>
            </a:p>
            <a:p>
              <a:pPr algn="l" defTabSz="457200">
                <a:defRPr sz="2500" b="0">
                  <a:latin typeface="DINNextLTPro-Regular"/>
                  <a:ea typeface="DINNextLTPro-Regular"/>
                  <a:cs typeface="DINNextLTPro-Regular"/>
                  <a:sym typeface="DINNextLTPro-Regular"/>
                </a:defRPr>
              </a:pPr>
              <a:endParaRPr lang="en-GB" sz="2400" dirty="0">
                <a:latin typeface="LFT Etica Bk" panose="02000503040000020004" pitchFamily="50" charset="0"/>
              </a:endParaRPr>
            </a:p>
            <a:p>
              <a:pPr algn="l" defTabSz="457200">
                <a:defRPr sz="2500" b="0">
                  <a:latin typeface="DINNextLTPro-Regular"/>
                  <a:ea typeface="DINNextLTPro-Regular"/>
                  <a:cs typeface="DINNextLTPro-Regular"/>
                  <a:sym typeface="DINNextLTPro-Regular"/>
                </a:defRPr>
              </a:pPr>
              <a:endParaRPr lang="en-GB" sz="2400" dirty="0">
                <a:latin typeface="LFT Etica Bk" panose="02000503040000020004" pitchFamily="50" charset="0"/>
              </a:endParaRPr>
            </a:p>
            <a:p>
              <a:pPr algn="l" defTabSz="457200">
                <a:defRPr sz="2500" b="0">
                  <a:latin typeface="DINNextLTPro-Regular"/>
                  <a:ea typeface="DINNextLTPro-Regular"/>
                  <a:cs typeface="DINNextLTPro-Regular"/>
                  <a:sym typeface="DINNextLTPro-Regular"/>
                </a:defRPr>
              </a:pPr>
              <a:r>
                <a:rPr lang="en-GB" sz="2400" dirty="0">
                  <a:latin typeface="LFT Etica Bk" panose="02000503040000020004" pitchFamily="50" charset="0"/>
                </a:rPr>
                <a:t>Marjolein Albers </a:t>
              </a:r>
            </a:p>
            <a:p>
              <a:pPr algn="l" defTabSz="457200">
                <a:defRPr sz="2500" b="0">
                  <a:latin typeface="DINNextLTPro-Regular"/>
                  <a:ea typeface="DINNextLTPro-Regular"/>
                  <a:cs typeface="DINNextLTPro-Regular"/>
                  <a:sym typeface="DINNextLTPro-Regular"/>
                </a:defRPr>
              </a:pPr>
              <a:r>
                <a:rPr lang="en-GB" sz="2400" dirty="0">
                  <a:latin typeface="LFT Etica Bk" panose="02000503040000020004" pitchFamily="50" charset="0"/>
                </a:rPr>
                <a:t>Director Justdiggit Foundation</a:t>
              </a:r>
            </a:p>
          </p:txBody>
        </p:sp>
        <p:pic>
          <p:nvPicPr>
            <p:cNvPr id="156" name="handtekening.png" descr="handtekening.png"/>
            <p:cNvPicPr>
              <a:picLocks noChangeAspect="1"/>
            </p:cNvPicPr>
            <p:nvPr/>
          </p:nvPicPr>
          <p:blipFill>
            <a:blip r:embed="rId3"/>
            <a:stretch>
              <a:fillRect/>
            </a:stretch>
          </p:blipFill>
          <p:spPr>
            <a:xfrm>
              <a:off x="997546" y="9167306"/>
              <a:ext cx="1361547" cy="1678186"/>
            </a:xfrm>
            <a:prstGeom prst="rect">
              <a:avLst/>
            </a:prstGeom>
            <a:ln w="12700" cap="flat">
              <a:noFill/>
              <a:miter lim="400000"/>
            </a:ln>
            <a:effectLst/>
          </p:spPr>
        </p:pic>
      </p:grpSp>
      <p:grpSp>
        <p:nvGrpSpPr>
          <p:cNvPr id="160" name="Group"/>
          <p:cNvGrpSpPr/>
          <p:nvPr/>
        </p:nvGrpSpPr>
        <p:grpSpPr>
          <a:xfrm>
            <a:off x="533399" y="646198"/>
            <a:ext cx="13222357" cy="1450804"/>
            <a:chOff x="0" y="0"/>
            <a:chExt cx="11333305" cy="1450802"/>
          </a:xfrm>
        </p:grpSpPr>
        <p:pic>
          <p:nvPicPr>
            <p:cNvPr id="158" name="Image" descr="Image"/>
            <p:cNvPicPr>
              <a:picLocks noChangeAspect="1"/>
            </p:cNvPicPr>
            <p:nvPr/>
          </p:nvPicPr>
          <p:blipFill>
            <a:blip r:embed="rId6"/>
            <a:srcRect r="64314"/>
            <a:stretch>
              <a:fillRect/>
            </a:stretch>
          </p:blipFill>
          <p:spPr>
            <a:xfrm>
              <a:off x="0" y="0"/>
              <a:ext cx="8701485" cy="1450803"/>
            </a:xfrm>
            <a:prstGeom prst="rect">
              <a:avLst/>
            </a:prstGeom>
            <a:ln w="12700" cap="flat">
              <a:noFill/>
              <a:miter lim="400000"/>
            </a:ln>
            <a:effectLst>
              <a:outerShdw blurRad="139700" dist="74650" dir="5400000" rotWithShape="0">
                <a:srgbClr val="000000">
                  <a:alpha val="9461"/>
                </a:srgbClr>
              </a:outerShdw>
            </a:effectLst>
          </p:spPr>
        </p:pic>
        <p:sp>
          <p:nvSpPr>
            <p:cNvPr id="159" name="JUSTDIGGIT UPDATE"/>
            <p:cNvSpPr txBox="1"/>
            <p:nvPr/>
          </p:nvSpPr>
          <p:spPr>
            <a:xfrm>
              <a:off x="1165691" y="221893"/>
              <a:ext cx="10167615" cy="10070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l" defTabSz="457200">
                <a:lnSpc>
                  <a:spcPts val="10600"/>
                </a:lnSpc>
                <a:defRPr sz="8000" b="0">
                  <a:solidFill>
                    <a:srgbClr val="7AC144"/>
                  </a:solidFill>
                  <a:latin typeface="DINNextLTPro-BoldCondensed"/>
                  <a:ea typeface="DINNextLTPro-BoldCondensed"/>
                  <a:cs typeface="DINNextLTPro-BoldCondensed"/>
                  <a:sym typeface="DINNextLTPro-BoldCondensed"/>
                </a:defRPr>
              </a:lvl1pPr>
            </a:lstStyle>
            <a:p>
              <a:r>
                <a:rPr dirty="0">
                  <a:solidFill>
                    <a:srgbClr val="3EAE64"/>
                  </a:solidFill>
                </a:rPr>
                <a:t>JUSTDIGGIT UPDATE</a:t>
              </a:r>
            </a:p>
          </p:txBody>
        </p:sp>
      </p:grpSp>
      <p:pic>
        <p:nvPicPr>
          <p:cNvPr id="3" name="Picture 2" descr="A green rectangle with a white circle in the middle&#10;&#10;Description automatically generated with low confidence">
            <a:extLst>
              <a:ext uri="{FF2B5EF4-FFF2-40B4-BE49-F238E27FC236}">
                <a16:creationId xmlns:a16="http://schemas.microsoft.com/office/drawing/2014/main" id="{16347BBB-4732-41EC-BA71-14E07616E1C6}"/>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858" b="97523" l="4094" r="92398">
                        <a14:foregroundMark x1="50877" y1="23529" x2="50292" y2="45201"/>
                        <a14:foregroundMark x1="53216" y1="20124" x2="85380" y2="20743"/>
                        <a14:foregroundMark x1="89474" y1="6811" x2="88889" y2="20124"/>
                        <a14:foregroundMark x1="92982" y1="13003" x2="92982" y2="13003"/>
                        <a14:foregroundMark x1="92982" y1="5263" x2="92982" y2="5263"/>
                        <a14:foregroundMark x1="87719" y1="3096" x2="87719" y2="3096"/>
                        <a14:foregroundMark x1="85965" y1="2167" x2="89474" y2="2167"/>
                        <a14:foregroundMark x1="54386" y1="19195" x2="57895" y2="4334"/>
                        <a14:foregroundMark x1="56140" y1="4334" x2="28070" y2="4025"/>
                        <a14:foregroundMark x1="23977" y1="5263" x2="9942" y2="15170"/>
                        <a14:foregroundMark x1="9942" y1="15480" x2="30994" y2="21053"/>
                        <a14:foregroundMark x1="20468" y1="18885" x2="8187" y2="8050"/>
                        <a14:foregroundMark x1="11111" y1="6811" x2="5263" y2="12693"/>
                        <a14:foregroundMark x1="51462" y1="44272" x2="51462" y2="62229"/>
                        <a14:foregroundMark x1="48538" y1="61610" x2="12281" y2="61610"/>
                        <a14:foregroundMark x1="12865" y1="62229" x2="14620" y2="75542"/>
                        <a14:foregroundMark x1="14620" y1="79567" x2="35088" y2="91950"/>
                        <a14:foregroundMark x1="86550" y1="61300" x2="83626" y2="83282"/>
                        <a14:foregroundMark x1="78947" y1="88235" x2="34503" y2="92570"/>
                        <a14:foregroundMark x1="44444" y1="95356" x2="50877" y2="97523"/>
                      </a14:backgroundRemoval>
                    </a14:imgEffect>
                  </a14:imgLayer>
                </a14:imgProps>
              </a:ext>
              <a:ext uri="{28A0092B-C50C-407E-A947-70E740481C1C}">
                <a14:useLocalDpi xmlns:a14="http://schemas.microsoft.com/office/drawing/2010/main" val="0"/>
              </a:ext>
            </a:extLst>
          </a:blip>
          <a:stretch>
            <a:fillRect/>
          </a:stretch>
        </p:blipFill>
        <p:spPr>
          <a:xfrm flipH="1">
            <a:off x="21330602" y="11010900"/>
            <a:ext cx="711123" cy="1341957"/>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ape, rectangle&#10;&#10;Description automatically generated">
            <a:extLst>
              <a:ext uri="{FF2B5EF4-FFF2-40B4-BE49-F238E27FC236}">
                <a16:creationId xmlns:a16="http://schemas.microsoft.com/office/drawing/2014/main" id="{76E79EB7-CF90-4EE9-BB40-A4EAB2AE0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3999" cy="13716000"/>
          </a:xfrm>
          <a:prstGeom prst="rect">
            <a:avLst/>
          </a:prstGeom>
        </p:spPr>
      </p:pic>
      <p:sp>
        <p:nvSpPr>
          <p:cNvPr id="187" name="After some months of project design and planning, in October 2019 the restoration activities commenced.…"/>
          <p:cNvSpPr txBox="1"/>
          <p:nvPr/>
        </p:nvSpPr>
        <p:spPr>
          <a:xfrm>
            <a:off x="878867" y="2392091"/>
            <a:ext cx="15446983" cy="9192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lgn="l" defTabSz="457200">
              <a:lnSpc>
                <a:spcPct val="150000"/>
              </a:lnSpc>
              <a:defRPr sz="2800" b="0">
                <a:latin typeface="DINNextLTPro-Regular"/>
                <a:ea typeface="DINNextLTPro-Regular"/>
                <a:cs typeface="DINNextLTPro-Regular"/>
                <a:sym typeface="DINNextLTPro-Regular"/>
              </a:defRPr>
            </a:pPr>
            <a:r>
              <a:rPr lang="en-US" sz="2200" dirty="0">
                <a:latin typeface="LFT Etica Bk" panose="02000503040000020004" pitchFamily="50" charset="0"/>
                <a:cs typeface="Calibri" panose="020F0502020204030204" pitchFamily="34" charset="0"/>
              </a:rPr>
              <a:t>In May 2021, Justdiggit and LEAD Foundation expanded their successful Regreening Dodoma Program to the neighboring region of </a:t>
            </a:r>
            <a:r>
              <a:rPr lang="en-US" sz="2200" dirty="0" err="1">
                <a:latin typeface="LFT Etica Bk" panose="02000503040000020004" pitchFamily="50" charset="0"/>
                <a:cs typeface="Calibri" panose="020F0502020204030204" pitchFamily="34" charset="0"/>
              </a:rPr>
              <a:t>Singida</a:t>
            </a:r>
            <a:r>
              <a:rPr lang="en-US" sz="2200" dirty="0">
                <a:latin typeface="LFT Etica Bk" panose="02000503040000020004" pitchFamily="50" charset="0"/>
                <a:cs typeface="Calibri" panose="020F0502020204030204" pitchFamily="34" charset="0"/>
              </a:rPr>
              <a:t>. In the Dodoma region, over 120,000 smallholder farmers are involved in the regreening program and together regenerated over 9.15 million trees. With this new Singida program, Justdiggit and LEAD Foundation aim to regenerate another 8.1 million trees in the coming 5 years. The program will exist of three phased clusters, of which the first, containing 66 villages, started in 2021.</a:t>
            </a:r>
            <a:br>
              <a:rPr lang="en-US" sz="2200" dirty="0">
                <a:latin typeface="LFT Etica Bk" panose="02000503040000020004" pitchFamily="50" charset="0"/>
                <a:cs typeface="Calibri" panose="020F0502020204030204" pitchFamily="34" charset="0"/>
              </a:rPr>
            </a:br>
            <a:endParaRPr lang="en-US" sz="2200" dirty="0">
              <a:latin typeface="LFT Etica Bk" panose="02000503040000020004" pitchFamily="50" charset="0"/>
              <a:cs typeface="Calibri" panose="020F0502020204030204" pitchFamily="34" charset="0"/>
            </a:endParaRPr>
          </a:p>
          <a:p>
            <a:pPr algn="l" defTabSz="457200">
              <a:lnSpc>
                <a:spcPct val="150000"/>
              </a:lnSpc>
              <a:defRPr sz="2800" b="0">
                <a:latin typeface="DINNextLTPro-Regular"/>
                <a:ea typeface="DINNextLTPro-Regular"/>
                <a:cs typeface="DINNextLTPro-Regular"/>
                <a:sym typeface="DINNextLTPro-Regular"/>
              </a:defRPr>
            </a:pPr>
            <a:r>
              <a:rPr lang="en-US" sz="2200" dirty="0">
                <a:latin typeface="LFT Etica Bk" panose="02000503040000020004" pitchFamily="50" charset="0"/>
                <a:cs typeface="Calibri" panose="020F0502020204030204" pitchFamily="34" charset="0"/>
              </a:rPr>
              <a:t>In this program, we aim to train over 100,000 smallholder farmers to bring back trees on their farmland through Farmer Managed Natural Regeneration (FMNR). When the agricultural area expanded, many trees were chopped down. However, as the trees stumps and root systems are often still intact, these tree stumps sprout into bushy vegetation which is unfavorable for farmers and crop production. With FMNR, we teach farmers how to prune these tree stumps in such a way that they can regrow into a full-fledged tree. As these are often indigenous tree species, they are adapted to the dry and hot climate. This, together with the fact that their root systems are already established, strongly boosts the survival rate of these trees compared to tree planting programs. This intervention is locally known as </a:t>
            </a:r>
            <a:r>
              <a:rPr lang="en-US" sz="2200" i="1" dirty="0" err="1">
                <a:latin typeface="LFT Etica Bk" panose="02000503040000020004" pitchFamily="50" charset="0"/>
                <a:cs typeface="Calibri" panose="020F0502020204030204" pitchFamily="34" charset="0"/>
              </a:rPr>
              <a:t>Kisiki</a:t>
            </a:r>
            <a:r>
              <a:rPr lang="en-US" sz="2200" i="1" dirty="0">
                <a:latin typeface="LFT Etica Bk" panose="02000503040000020004" pitchFamily="50" charset="0"/>
                <a:cs typeface="Calibri" panose="020F0502020204030204" pitchFamily="34" charset="0"/>
              </a:rPr>
              <a:t> Hai</a:t>
            </a:r>
            <a:r>
              <a:rPr lang="en-US" sz="2200" dirty="0">
                <a:latin typeface="LFT Etica Bk" panose="02000503040000020004" pitchFamily="50" charset="0"/>
                <a:cs typeface="Calibri" panose="020F0502020204030204" pitchFamily="34" charset="0"/>
              </a:rPr>
              <a:t>, meaning </a:t>
            </a:r>
            <a:r>
              <a:rPr lang="en-US" sz="2200" i="1" dirty="0">
                <a:latin typeface="LFT Etica Bk" panose="02000503040000020004" pitchFamily="50" charset="0"/>
                <a:cs typeface="Calibri" panose="020F0502020204030204" pitchFamily="34" charset="0"/>
              </a:rPr>
              <a:t>Living Stump</a:t>
            </a:r>
            <a:r>
              <a:rPr lang="en-US" sz="2200" dirty="0">
                <a:latin typeface="LFT Etica Bk" panose="02000503040000020004" pitchFamily="50" charset="0"/>
                <a:cs typeface="Calibri" panose="020F0502020204030204" pitchFamily="34" charset="0"/>
              </a:rPr>
              <a:t>. </a:t>
            </a:r>
          </a:p>
          <a:p>
            <a:pPr algn="l" defTabSz="457200">
              <a:lnSpc>
                <a:spcPct val="150000"/>
              </a:lnSpc>
              <a:defRPr sz="2800" b="0">
                <a:latin typeface="DINNextLTPro-Regular"/>
                <a:ea typeface="DINNextLTPro-Regular"/>
                <a:cs typeface="DINNextLTPro-Regular"/>
                <a:sym typeface="DINNextLTPro-Regular"/>
              </a:defRPr>
            </a:pPr>
            <a:endParaRPr lang="en-GB" sz="2200" dirty="0">
              <a:latin typeface="LFT Etica Bk" panose="02000503040000020004" pitchFamily="50" charset="0"/>
              <a:cs typeface="Calibri" panose="020F0502020204030204" pitchFamily="34" charset="0"/>
            </a:endParaRPr>
          </a:p>
          <a:p>
            <a:pPr algn="l" defTabSz="457200">
              <a:lnSpc>
                <a:spcPct val="150000"/>
              </a:lnSpc>
              <a:defRPr sz="2800" b="0">
                <a:latin typeface="DINNextLTPro-Regular"/>
                <a:ea typeface="DINNextLTPro-Regular"/>
                <a:cs typeface="DINNextLTPro-Regular"/>
                <a:sym typeface="DINNextLTPro-Regular"/>
              </a:defRPr>
            </a:pPr>
            <a:r>
              <a:rPr lang="en-GB" sz="2200" dirty="0">
                <a:latin typeface="LFT Etica Bk" panose="02000503040000020004" pitchFamily="50" charset="0"/>
                <a:cs typeface="Calibri" panose="020F0502020204030204" pitchFamily="34" charset="0"/>
              </a:rPr>
              <a:t>Besides teaching farmers the technicalities of FMNR, it is crucial to explain them how backing trees can provide them many benefits. Firstly, when many trees are regenerated, the micro-climate may cool down substantially, reducing heat stress for crops and reducing excessive evaporation of groundwater. Trees also can improve soil quality, enhance rainwater retention in the soil, provide fodder for livestock and give the farmer direct benefits such as fruits, medicines and firewood.  </a:t>
            </a:r>
          </a:p>
        </p:txBody>
      </p:sp>
      <p:pic>
        <p:nvPicPr>
          <p:cNvPr id="188" name="Activites 01.png" descr="Activites 01.png"/>
          <p:cNvPicPr>
            <a:picLocks/>
          </p:cNvPicPr>
          <p:nvPr/>
        </p:nvPicPr>
        <p:blipFill>
          <a:blip r:embed="rId4"/>
          <a:stretch>
            <a:fillRect/>
          </a:stretch>
        </p:blipFill>
        <p:spPr>
          <a:xfrm>
            <a:off x="16768586" y="1123950"/>
            <a:ext cx="6814187" cy="5044483"/>
          </a:xfrm>
          <a:prstGeom prst="rect">
            <a:avLst/>
          </a:prstGeom>
          <a:effectLst/>
        </p:spPr>
      </p:pic>
      <p:sp>
        <p:nvSpPr>
          <p:cNvPr id="201" name="Toelichting"/>
          <p:cNvSpPr txBox="1"/>
          <p:nvPr/>
        </p:nvSpPr>
        <p:spPr>
          <a:xfrm>
            <a:off x="16773797" y="5891189"/>
            <a:ext cx="6636086" cy="6591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457200">
              <a:lnSpc>
                <a:spcPts val="5700"/>
              </a:lnSpc>
              <a:defRPr sz="2800" b="0">
                <a:latin typeface="DINNextLTPro-Regular"/>
                <a:ea typeface="DINNextLTPro-Regular"/>
                <a:cs typeface="DINNextLTPro-Regular"/>
                <a:sym typeface="DINNextLTPro-Regular"/>
              </a:defRPr>
            </a:lvl1pPr>
          </a:lstStyle>
          <a:p>
            <a:r>
              <a:rPr lang="en-US" sz="1800" b="0" i="0" dirty="0">
                <a:solidFill>
                  <a:srgbClr val="000000"/>
                </a:solidFill>
                <a:effectLst/>
                <a:latin typeface="LFT Etica Bk" panose="02000503040000020004" pitchFamily="50" charset="0"/>
              </a:rPr>
              <a:t>Maize field with numerous young FMNR trees</a:t>
            </a:r>
            <a:endParaRPr lang="en-GB" sz="2000" dirty="0">
              <a:highlight>
                <a:srgbClr val="FFFF00"/>
              </a:highlight>
              <a:latin typeface="LFT Etica Bk" panose="02000503040000020004" pitchFamily="50" charset="0"/>
            </a:endParaRPr>
          </a:p>
        </p:txBody>
      </p:sp>
      <p:pic>
        <p:nvPicPr>
          <p:cNvPr id="14" name="Picture 13" descr="A picture containing grass, outdoor, plant&#10;&#10;Description automatically generated">
            <a:extLst>
              <a:ext uri="{FF2B5EF4-FFF2-40B4-BE49-F238E27FC236}">
                <a16:creationId xmlns:a16="http://schemas.microsoft.com/office/drawing/2014/main" id="{8EB7C37A-EEC3-42CE-A66E-370EB2C87F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043"/>
          <a:stretch/>
        </p:blipFill>
        <p:spPr>
          <a:xfrm>
            <a:off x="16948728" y="7163873"/>
            <a:ext cx="6461155" cy="4223337"/>
          </a:xfrm>
          <a:prstGeom prst="rect">
            <a:avLst/>
          </a:prstGeom>
        </p:spPr>
      </p:pic>
      <p:pic>
        <p:nvPicPr>
          <p:cNvPr id="15" name="Activites 01.png" descr="Activites 01.png">
            <a:extLst>
              <a:ext uri="{FF2B5EF4-FFF2-40B4-BE49-F238E27FC236}">
                <a16:creationId xmlns:a16="http://schemas.microsoft.com/office/drawing/2014/main" id="{93AAD34D-B46C-4C33-830B-ED31A27098D3}"/>
              </a:ext>
            </a:extLst>
          </p:cNvPr>
          <p:cNvPicPr>
            <a:picLocks/>
          </p:cNvPicPr>
          <p:nvPr/>
        </p:nvPicPr>
        <p:blipFill>
          <a:blip r:embed="rId4"/>
          <a:stretch>
            <a:fillRect/>
          </a:stretch>
        </p:blipFill>
        <p:spPr>
          <a:xfrm>
            <a:off x="16768585" y="6898634"/>
            <a:ext cx="6814187" cy="4753817"/>
          </a:xfrm>
          <a:prstGeom prst="rect">
            <a:avLst/>
          </a:prstGeom>
          <a:effectLst/>
        </p:spPr>
      </p:pic>
      <p:sp>
        <p:nvSpPr>
          <p:cNvPr id="16" name="Toelichting">
            <a:extLst>
              <a:ext uri="{FF2B5EF4-FFF2-40B4-BE49-F238E27FC236}">
                <a16:creationId xmlns:a16="http://schemas.microsoft.com/office/drawing/2014/main" id="{49DFD27B-51EE-49B3-A493-8C5CE0438149}"/>
              </a:ext>
            </a:extLst>
          </p:cNvPr>
          <p:cNvSpPr txBox="1"/>
          <p:nvPr/>
        </p:nvSpPr>
        <p:spPr>
          <a:xfrm>
            <a:off x="16773797" y="11387210"/>
            <a:ext cx="6636086" cy="6591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457200">
              <a:lnSpc>
                <a:spcPts val="5700"/>
              </a:lnSpc>
              <a:defRPr sz="2800" b="0">
                <a:latin typeface="DINNextLTPro-Regular"/>
                <a:ea typeface="DINNextLTPro-Regular"/>
                <a:cs typeface="DINNextLTPro-Regular"/>
                <a:sym typeface="DINNextLTPro-Regular"/>
              </a:defRPr>
            </a:lvl1pPr>
          </a:lstStyle>
          <a:p>
            <a:r>
              <a:rPr lang="en-US" sz="1800" b="0" i="0" dirty="0">
                <a:solidFill>
                  <a:srgbClr val="000000"/>
                </a:solidFill>
                <a:effectLst/>
                <a:latin typeface="LFT Etica Bk" panose="02000503040000020004" pitchFamily="50" charset="0"/>
              </a:rPr>
              <a:t>FMNR practiced in a field of maize</a:t>
            </a:r>
            <a:endParaRPr lang="en-GB" sz="2000" dirty="0">
              <a:highlight>
                <a:srgbClr val="FFFF00"/>
              </a:highlight>
              <a:latin typeface="LFT Etica Bk" panose="02000503040000020004" pitchFamily="50" charset="0"/>
            </a:endParaRPr>
          </a:p>
        </p:txBody>
      </p:sp>
      <p:pic>
        <p:nvPicPr>
          <p:cNvPr id="13" name="Picture 12" descr="A green rectangle with a white circle in the middle&#10;&#10;Description automatically generated with low confidence">
            <a:extLst>
              <a:ext uri="{FF2B5EF4-FFF2-40B4-BE49-F238E27FC236}">
                <a16:creationId xmlns:a16="http://schemas.microsoft.com/office/drawing/2014/main" id="{40B9C002-8CE5-4BF7-B931-00FFCC6E944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2650" b="97949" l="5484" r="94194">
                        <a14:foregroundMark x1="88387" y1="10598" x2="57903" y2="21197"/>
                        <a14:foregroundMark x1="54194" y1="22821" x2="54194" y2="42051"/>
                        <a14:foregroundMark x1="49677" y1="47949" x2="49677" y2="59402"/>
                        <a14:foregroundMark x1="20000" y1="63761" x2="16935" y2="78718"/>
                        <a14:foregroundMark x1="89839" y1="62564" x2="89839" y2="62564"/>
                        <a14:foregroundMark x1="89839" y1="62137" x2="89839" y2="62137"/>
                        <a14:foregroundMark x1="85323" y1="74786" x2="85323" y2="74786"/>
                        <a14:foregroundMark x1="85323" y1="74786" x2="85323" y2="74786"/>
                        <a14:foregroundMark x1="89032" y1="64957" x2="76452" y2="91111"/>
                        <a14:foregroundMark x1="76452" y1="91111" x2="24194" y2="91624"/>
                        <a14:foregroundMark x1="24194" y1="91624" x2="5645" y2="65556"/>
                        <a14:foregroundMark x1="5645" y1="65556" x2="82419" y2="60940"/>
                        <a14:foregroundMark x1="45968" y1="18889" x2="50484" y2="2735"/>
                        <a14:foregroundMark x1="87581" y1="5043" x2="79355" y2="21197"/>
                        <a14:foregroundMark x1="33387" y1="20855" x2="17742" y2="18889"/>
                        <a14:foregroundMark x1="14839" y1="3504" x2="10323" y2="11795"/>
                        <a14:foregroundMark x1="89839" y1="4701" x2="89032" y2="18462"/>
                        <a14:foregroundMark x1="86129" y1="11795" x2="91290" y2="5470"/>
                        <a14:foregroundMark x1="91290" y1="4701" x2="91290" y2="4701"/>
                        <a14:foregroundMark x1="94194" y1="59402" x2="92742" y2="77094"/>
                        <a14:foregroundMark x1="60161" y1="94444" x2="43710" y2="97949"/>
                        <a14:backgroundMark x1="79355" y1="36154" x2="79355" y2="36154"/>
                        <a14:backgroundMark x1="51935" y1="75128" x2="51935" y2="75128"/>
                        <a14:backgroundMark x1="52742" y1="78291" x2="52742" y2="77094"/>
                        <a14:backgroundMark x1="54194" y1="73590" x2="51129" y2="72393"/>
                      </a14:backgroundRemoval>
                    </a14:imgEffect>
                  </a14:imgLayer>
                </a14:imgProps>
              </a:ext>
              <a:ext uri="{28A0092B-C50C-407E-A947-70E740481C1C}">
                <a14:useLocalDpi xmlns:a14="http://schemas.microsoft.com/office/drawing/2010/main" val="0"/>
              </a:ext>
            </a:extLst>
          </a:blip>
          <a:stretch>
            <a:fillRect/>
          </a:stretch>
        </p:blipFill>
        <p:spPr>
          <a:xfrm flipH="1">
            <a:off x="878867" y="11793297"/>
            <a:ext cx="711123" cy="1341957"/>
          </a:xfrm>
          <a:prstGeom prst="rect">
            <a:avLst/>
          </a:prstGeom>
        </p:spPr>
      </p:pic>
      <p:pic>
        <p:nvPicPr>
          <p:cNvPr id="26" name="Picture 25" descr="Shape, rectangle&#10;&#10;Description automatically generated">
            <a:extLst>
              <a:ext uri="{FF2B5EF4-FFF2-40B4-BE49-F238E27FC236}">
                <a16:creationId xmlns:a16="http://schemas.microsoft.com/office/drawing/2014/main" id="{FCFF1BE6-CFEA-4D07-B57B-D6204DD025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6016" y="626603"/>
            <a:ext cx="9396234" cy="1514445"/>
          </a:xfrm>
          <a:prstGeom prst="rect">
            <a:avLst/>
          </a:prstGeom>
        </p:spPr>
      </p:pic>
      <p:sp>
        <p:nvSpPr>
          <p:cNvPr id="27" name="TextBox 26">
            <a:extLst>
              <a:ext uri="{FF2B5EF4-FFF2-40B4-BE49-F238E27FC236}">
                <a16:creationId xmlns:a16="http://schemas.microsoft.com/office/drawing/2014/main" id="{943EB292-97E0-49EE-90FA-BEC4B734BDF9}"/>
              </a:ext>
            </a:extLst>
          </p:cNvPr>
          <p:cNvSpPr txBox="1"/>
          <p:nvPr/>
        </p:nvSpPr>
        <p:spPr>
          <a:xfrm>
            <a:off x="2665268" y="877646"/>
            <a:ext cx="13984431"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6000" dirty="0">
                <a:solidFill>
                  <a:schemeClr val="bg1"/>
                </a:solidFill>
              </a:rPr>
              <a:t>PROGRAM SETUP</a:t>
            </a:r>
          </a:p>
        </p:txBody>
      </p:sp>
      <p:pic>
        <p:nvPicPr>
          <p:cNvPr id="17" name="Picture 16" descr="A picture containing grass, outdoor, sky, dirt&#10;&#10;Description automatically generated">
            <a:extLst>
              <a:ext uri="{FF2B5EF4-FFF2-40B4-BE49-F238E27FC236}">
                <a16:creationId xmlns:a16="http://schemas.microsoft.com/office/drawing/2014/main" id="{F8DC4ADE-6DC3-47CE-9170-83D8D922259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3137" r="6907"/>
          <a:stretch/>
        </p:blipFill>
        <p:spPr>
          <a:xfrm>
            <a:off x="16948728" y="1332973"/>
            <a:ext cx="6486610" cy="4558216"/>
          </a:xfrm>
          <a:prstGeom prst="rect">
            <a:avLst/>
          </a:prstGeom>
        </p:spPr>
      </p:pic>
      <p:sp>
        <p:nvSpPr>
          <p:cNvPr id="18" name="Toelichting">
            <a:extLst>
              <a:ext uri="{FF2B5EF4-FFF2-40B4-BE49-F238E27FC236}">
                <a16:creationId xmlns:a16="http://schemas.microsoft.com/office/drawing/2014/main" id="{75910B1D-FF05-4A1A-9F7E-36AA0FCC1EF8}"/>
              </a:ext>
            </a:extLst>
          </p:cNvPr>
          <p:cNvSpPr txBox="1"/>
          <p:nvPr/>
        </p:nvSpPr>
        <p:spPr>
          <a:xfrm>
            <a:off x="16768584" y="12262473"/>
            <a:ext cx="6814187" cy="6591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457200">
              <a:lnSpc>
                <a:spcPts val="5700"/>
              </a:lnSpc>
              <a:defRPr sz="2800" b="0">
                <a:latin typeface="DINNextLTPro-Regular"/>
                <a:ea typeface="DINNextLTPro-Regular"/>
                <a:cs typeface="DINNextLTPro-Regular"/>
                <a:sym typeface="DINNextLTPro-Regular"/>
              </a:defRPr>
            </a:lvl1pPr>
          </a:lstStyle>
          <a:p>
            <a:pPr>
              <a:lnSpc>
                <a:spcPct val="100000"/>
              </a:lnSpc>
            </a:pPr>
            <a:r>
              <a:rPr lang="en-US" sz="1600" b="0" i="1" dirty="0">
                <a:solidFill>
                  <a:srgbClr val="000000"/>
                </a:solidFill>
                <a:effectLst/>
                <a:latin typeface="LFT Etica Bk" panose="02000503040000020004" pitchFamily="50" charset="0"/>
              </a:rPr>
              <a:t>Note that all pictures in this report are made in the Dodoma region. Since the Regreening </a:t>
            </a:r>
            <a:r>
              <a:rPr lang="en-US" sz="1600" b="0" i="1" dirty="0" err="1">
                <a:solidFill>
                  <a:srgbClr val="000000"/>
                </a:solidFill>
                <a:effectLst/>
                <a:latin typeface="LFT Etica Bk" panose="02000503040000020004" pitchFamily="50" charset="0"/>
              </a:rPr>
              <a:t>Singida</a:t>
            </a:r>
            <a:r>
              <a:rPr lang="en-US" sz="1600" b="0" i="1" dirty="0">
                <a:solidFill>
                  <a:srgbClr val="000000"/>
                </a:solidFill>
                <a:effectLst/>
                <a:latin typeface="LFT Etica Bk" panose="02000503040000020004" pitchFamily="50" charset="0"/>
              </a:rPr>
              <a:t> Program launched recently, no pictures are available yet.</a:t>
            </a:r>
            <a:endParaRPr lang="en-GB" sz="1800" i="1" dirty="0">
              <a:highlight>
                <a:srgbClr val="FFFF00"/>
              </a:highlight>
              <a:latin typeface="LFT Etica Bk" panose="02000503040000020004" pitchFamily="50" charset="0"/>
            </a:endParaRPr>
          </a:p>
        </p:txBody>
      </p:sp>
    </p:spTree>
    <p:extLst>
      <p:ext uri="{BB962C8B-B14F-4D97-AF65-F5344CB8AC3E}">
        <p14:creationId xmlns:p14="http://schemas.microsoft.com/office/powerpoint/2010/main" val="67565009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hape, rectangle&#10;&#10;Description automatically generated">
            <a:extLst>
              <a:ext uri="{FF2B5EF4-FFF2-40B4-BE49-F238E27FC236}">
                <a16:creationId xmlns:a16="http://schemas.microsoft.com/office/drawing/2014/main" id="{2E77B042-DB1A-4CFB-9BE1-20C321A5DA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3999" cy="13716000"/>
          </a:xfrm>
          <a:prstGeom prst="rect">
            <a:avLst/>
          </a:prstGeom>
        </p:spPr>
      </p:pic>
      <p:pic>
        <p:nvPicPr>
          <p:cNvPr id="15" name="Picture 14" descr="Shape, rectangle&#10;&#10;Description automatically generated">
            <a:extLst>
              <a:ext uri="{FF2B5EF4-FFF2-40B4-BE49-F238E27FC236}">
                <a16:creationId xmlns:a16="http://schemas.microsoft.com/office/drawing/2014/main" id="{292A8DB3-A87E-4754-9869-B848A38CFF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016" y="626603"/>
            <a:ext cx="10443984" cy="1514445"/>
          </a:xfrm>
          <a:prstGeom prst="rect">
            <a:avLst/>
          </a:prstGeom>
        </p:spPr>
      </p:pic>
      <p:sp>
        <p:nvSpPr>
          <p:cNvPr id="16" name="TextBox 15">
            <a:extLst>
              <a:ext uri="{FF2B5EF4-FFF2-40B4-BE49-F238E27FC236}">
                <a16:creationId xmlns:a16="http://schemas.microsoft.com/office/drawing/2014/main" id="{7E16D3F5-7DE7-45CB-9E0A-261EA0A4939D}"/>
              </a:ext>
            </a:extLst>
          </p:cNvPr>
          <p:cNvSpPr txBox="1"/>
          <p:nvPr/>
        </p:nvSpPr>
        <p:spPr>
          <a:xfrm>
            <a:off x="2665268" y="877646"/>
            <a:ext cx="13984431"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6000" dirty="0">
                <a:solidFill>
                  <a:schemeClr val="bg1"/>
                </a:solidFill>
              </a:rPr>
              <a:t>CHAMPION FARMERS</a:t>
            </a:r>
          </a:p>
        </p:txBody>
      </p:sp>
      <p:sp>
        <p:nvSpPr>
          <p:cNvPr id="187" name="After some months of project design and planning, in October 2019 the restoration activities commenced.…"/>
          <p:cNvSpPr txBox="1"/>
          <p:nvPr/>
        </p:nvSpPr>
        <p:spPr>
          <a:xfrm>
            <a:off x="893238" y="2600709"/>
            <a:ext cx="12403662" cy="86849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lgn="l" defTabSz="457200">
              <a:lnSpc>
                <a:spcPct val="150000"/>
              </a:lnSpc>
              <a:defRPr sz="2800" b="0">
                <a:latin typeface="DINNextLTPro-Regular"/>
                <a:ea typeface="DINNextLTPro-Regular"/>
                <a:cs typeface="DINNextLTPro-Regular"/>
                <a:sym typeface="DINNextLTPro-Regular"/>
              </a:defRPr>
            </a:pPr>
            <a:r>
              <a:rPr lang="en-US" sz="2200" dirty="0">
                <a:latin typeface="LFT Etica Bk" panose="02000503040000020004" pitchFamily="50" charset="0"/>
              </a:rPr>
              <a:t>Together with our implementing partner LEAD Foundation in Tanzania, we train so called champion farmers. These farmers will play a leading role in our program and are selected based on their knowledge, skills and position within their communities. They receive a training of several days on the technicalities of our regreening interventions, but also on leadership skills, reporting and on how to train others. After that, they return to their villages and start training other farmers. In the last few months, we trained the last champion farmers, who are now spreading the regreening movement in their villages! </a:t>
            </a:r>
          </a:p>
          <a:p>
            <a:pPr algn="l" defTabSz="457200">
              <a:lnSpc>
                <a:spcPct val="150000"/>
              </a:lnSpc>
              <a:defRPr sz="2800" b="0">
                <a:latin typeface="DINNextLTPro-Regular"/>
                <a:ea typeface="DINNextLTPro-Regular"/>
                <a:cs typeface="DINNextLTPro-Regular"/>
                <a:sym typeface="DINNextLTPro-Regular"/>
              </a:defRPr>
            </a:pPr>
            <a:endParaRPr lang="en-US" sz="2200" dirty="0">
              <a:latin typeface="LFT Etica Bk" panose="02000503040000020004" pitchFamily="50" charset="0"/>
            </a:endParaRPr>
          </a:p>
          <a:p>
            <a:pPr algn="l" defTabSz="457200">
              <a:lnSpc>
                <a:spcPct val="150000"/>
              </a:lnSpc>
              <a:defRPr sz="2800" b="0">
                <a:latin typeface="DINNextLTPro-Regular"/>
                <a:ea typeface="DINNextLTPro-Regular"/>
                <a:cs typeface="DINNextLTPro-Regular"/>
                <a:sym typeface="DINNextLTPro-Regular"/>
              </a:defRPr>
            </a:pPr>
            <a:r>
              <a:rPr lang="en-US" sz="2200" dirty="0">
                <a:latin typeface="LFT Etica Bk" panose="02000503040000020004" pitchFamily="50" charset="0"/>
              </a:rPr>
              <a:t>Champion farmers are not only crucial in spreading knowledge and activating farmers, as they also play a major role in our monitoring system. After they train farmers, they do regular check-ups including counting trees in the field. They collect statistics about number of trees and trained and activated farmers and communicate this with the program office, where the progress of the program is being monitored. In order to be able to show the impact of the program, we have recently conducted a baseline study. We visited 7 program and 4 non-program villages and interviewed over 400 farmers about their farming practices, socio-economic situation, attitude towards regreening and several other topics. As the program progresses, we will revisit these villages to see which changes can be observed. </a:t>
            </a:r>
          </a:p>
        </p:txBody>
      </p:sp>
      <p:pic>
        <p:nvPicPr>
          <p:cNvPr id="12" name="Picture 11" descr="A green rectangle with a white circle in the middle&#10;&#10;Description automatically generated with low confidence">
            <a:extLst>
              <a:ext uri="{FF2B5EF4-FFF2-40B4-BE49-F238E27FC236}">
                <a16:creationId xmlns:a16="http://schemas.microsoft.com/office/drawing/2014/main" id="{37501012-1F88-47F5-9813-FF62C860B8F6}"/>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2650" b="97949" l="5484" r="94194">
                        <a14:foregroundMark x1="88387" y1="10598" x2="57903" y2="21197"/>
                        <a14:foregroundMark x1="54194" y1="22821" x2="54194" y2="42051"/>
                        <a14:foregroundMark x1="49677" y1="47949" x2="49677" y2="59402"/>
                        <a14:foregroundMark x1="20000" y1="63761" x2="16935" y2="78718"/>
                        <a14:foregroundMark x1="89839" y1="62564" x2="89839" y2="62564"/>
                        <a14:foregroundMark x1="89839" y1="62137" x2="89839" y2="62137"/>
                        <a14:foregroundMark x1="85323" y1="74786" x2="85323" y2="74786"/>
                        <a14:foregroundMark x1="85323" y1="74786" x2="85323" y2="74786"/>
                        <a14:foregroundMark x1="89032" y1="64957" x2="76452" y2="91111"/>
                        <a14:foregroundMark x1="76452" y1="91111" x2="24194" y2="91624"/>
                        <a14:foregroundMark x1="24194" y1="91624" x2="5645" y2="65556"/>
                        <a14:foregroundMark x1="5645" y1="65556" x2="82419" y2="60940"/>
                        <a14:foregroundMark x1="45968" y1="18889" x2="50484" y2="2735"/>
                        <a14:foregroundMark x1="87581" y1="5043" x2="79355" y2="21197"/>
                        <a14:foregroundMark x1="33387" y1="20855" x2="17742" y2="18889"/>
                        <a14:foregroundMark x1="14839" y1="3504" x2="10323" y2="11795"/>
                        <a14:foregroundMark x1="89839" y1="4701" x2="89032" y2="18462"/>
                        <a14:foregroundMark x1="86129" y1="11795" x2="91290" y2="5470"/>
                        <a14:foregroundMark x1="91290" y1="4701" x2="91290" y2="4701"/>
                        <a14:foregroundMark x1="94194" y1="59402" x2="92742" y2="77094"/>
                        <a14:foregroundMark x1="60161" y1="94444" x2="43710" y2="97949"/>
                        <a14:backgroundMark x1="79355" y1="36154" x2="79355" y2="36154"/>
                        <a14:backgroundMark x1="51935" y1="75128" x2="51935" y2="75128"/>
                        <a14:backgroundMark x1="52742" y1="78291" x2="52742" y2="77094"/>
                        <a14:backgroundMark x1="54194" y1="73590" x2="51129" y2="72393"/>
                      </a14:backgroundRemoval>
                    </a14:imgEffect>
                  </a14:imgLayer>
                </a14:imgProps>
              </a:ext>
              <a:ext uri="{28A0092B-C50C-407E-A947-70E740481C1C}">
                <a14:useLocalDpi xmlns:a14="http://schemas.microsoft.com/office/drawing/2010/main" val="0"/>
              </a:ext>
            </a:extLst>
          </a:blip>
          <a:stretch>
            <a:fillRect/>
          </a:stretch>
        </p:blipFill>
        <p:spPr>
          <a:xfrm flipH="1">
            <a:off x="878867" y="11793297"/>
            <a:ext cx="711123" cy="1341957"/>
          </a:xfrm>
          <a:prstGeom prst="rect">
            <a:avLst/>
          </a:prstGeom>
        </p:spPr>
      </p:pic>
      <p:grpSp>
        <p:nvGrpSpPr>
          <p:cNvPr id="2" name="Group 1">
            <a:extLst>
              <a:ext uri="{FF2B5EF4-FFF2-40B4-BE49-F238E27FC236}">
                <a16:creationId xmlns:a16="http://schemas.microsoft.com/office/drawing/2014/main" id="{8A3EF0D8-263D-4323-A148-638BBC0147EF}"/>
              </a:ext>
            </a:extLst>
          </p:cNvPr>
          <p:cNvGrpSpPr/>
          <p:nvPr/>
        </p:nvGrpSpPr>
        <p:grpSpPr>
          <a:xfrm>
            <a:off x="13961822" y="2770955"/>
            <a:ext cx="9528940" cy="7224836"/>
            <a:chOff x="13197711" y="3121669"/>
            <a:chExt cx="9528940" cy="7224836"/>
          </a:xfrm>
        </p:grpSpPr>
        <p:grpSp>
          <p:nvGrpSpPr>
            <p:cNvPr id="9" name="Group 8">
              <a:extLst>
                <a:ext uri="{FF2B5EF4-FFF2-40B4-BE49-F238E27FC236}">
                  <a16:creationId xmlns:a16="http://schemas.microsoft.com/office/drawing/2014/main" id="{2A2FBF74-7088-492F-BDDE-F0F3E46DC2AF}"/>
                </a:ext>
              </a:extLst>
            </p:cNvPr>
            <p:cNvGrpSpPr/>
            <p:nvPr/>
          </p:nvGrpSpPr>
          <p:grpSpPr>
            <a:xfrm>
              <a:off x="13197711" y="3121669"/>
              <a:ext cx="9528940" cy="7224836"/>
              <a:chOff x="11772900" y="3121668"/>
              <a:chExt cx="10453337" cy="7925712"/>
            </a:xfrm>
          </p:grpSpPr>
          <p:sp>
            <p:nvSpPr>
              <p:cNvPr id="200" name="Toelichting"/>
              <p:cNvSpPr txBox="1"/>
              <p:nvPr/>
            </p:nvSpPr>
            <p:spPr>
              <a:xfrm>
                <a:off x="11772900" y="10153298"/>
                <a:ext cx="10453337" cy="894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457200">
                  <a:lnSpc>
                    <a:spcPts val="5700"/>
                  </a:lnSpc>
                  <a:defRPr sz="2800" b="0">
                    <a:latin typeface="DINNextLTPro-Regular"/>
                    <a:ea typeface="DINNextLTPro-Regular"/>
                    <a:cs typeface="DINNextLTPro-Regular"/>
                    <a:sym typeface="DINNextLTPro-Regular"/>
                  </a:defRPr>
                </a:lvl1pPr>
              </a:lstStyle>
              <a:p>
                <a:r>
                  <a:rPr lang="en-GB" sz="2000" dirty="0">
                    <a:latin typeface="LFT Etica Bk" panose="02000503040000020004" pitchFamily="50" charset="0"/>
                  </a:rPr>
                  <a:t>Two young FMNR trees, marked with a piece of red fabric, in </a:t>
                </a:r>
                <a:r>
                  <a:rPr lang="en-GB" sz="2000" dirty="0" err="1">
                    <a:latin typeface="LFT Etica Bk" panose="02000503040000020004" pitchFamily="50" charset="0"/>
                  </a:rPr>
                  <a:t>Lengaji</a:t>
                </a:r>
                <a:r>
                  <a:rPr lang="en-GB" sz="2000" dirty="0">
                    <a:latin typeface="LFT Etica Bk" panose="02000503040000020004" pitchFamily="50" charset="0"/>
                  </a:rPr>
                  <a:t> village, Dodoma.</a:t>
                </a:r>
              </a:p>
            </p:txBody>
          </p:sp>
          <p:pic>
            <p:nvPicPr>
              <p:cNvPr id="8" name="Activites 01.png" descr="Activites 01.png">
                <a:extLst>
                  <a:ext uri="{FF2B5EF4-FFF2-40B4-BE49-F238E27FC236}">
                    <a16:creationId xmlns:a16="http://schemas.microsoft.com/office/drawing/2014/main" id="{F39DB488-ED97-430F-AFEF-E3F647C81E3E}"/>
                  </a:ext>
                </a:extLst>
              </p:cNvPr>
              <p:cNvPicPr>
                <a:picLocks/>
              </p:cNvPicPr>
              <p:nvPr/>
            </p:nvPicPr>
            <p:blipFill>
              <a:blip r:embed="rId7"/>
              <a:stretch>
                <a:fillRect/>
              </a:stretch>
            </p:blipFill>
            <p:spPr>
              <a:xfrm>
                <a:off x="11772900" y="3121668"/>
                <a:ext cx="10453337" cy="7317086"/>
              </a:xfrm>
              <a:prstGeom prst="rect">
                <a:avLst/>
              </a:prstGeom>
              <a:effectLst/>
            </p:spPr>
          </p:pic>
        </p:grpSp>
        <p:pic>
          <p:nvPicPr>
            <p:cNvPr id="17" name="Picture 16" descr="A picture containing outdoor, sky, grass, field&#10;&#10;Description automatically generated">
              <a:extLst>
                <a:ext uri="{FF2B5EF4-FFF2-40B4-BE49-F238E27FC236}">
                  <a16:creationId xmlns:a16="http://schemas.microsoft.com/office/drawing/2014/main" id="{23CECD14-E438-40B8-8E7A-37DE3B772D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445301" y="3315325"/>
              <a:ext cx="9033760" cy="6022507"/>
            </a:xfrm>
            <a:prstGeom prst="rect">
              <a:avLst/>
            </a:prstGeom>
          </p:spPr>
        </p:pic>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 name="Picture 19" descr="Shape, rectangle&#10;&#10;Description automatically generated">
            <a:extLst>
              <a:ext uri="{FF2B5EF4-FFF2-40B4-BE49-F238E27FC236}">
                <a16:creationId xmlns:a16="http://schemas.microsoft.com/office/drawing/2014/main" id="{73913839-63BD-421F-95BF-9F2887D0A2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3999" cy="13716000"/>
          </a:xfrm>
          <a:prstGeom prst="rect">
            <a:avLst/>
          </a:prstGeom>
        </p:spPr>
      </p:pic>
      <p:pic>
        <p:nvPicPr>
          <p:cNvPr id="21" name="Picture 20" descr="Shape, rectangle&#10;&#10;Description automatically generated">
            <a:extLst>
              <a:ext uri="{FF2B5EF4-FFF2-40B4-BE49-F238E27FC236}">
                <a16:creationId xmlns:a16="http://schemas.microsoft.com/office/drawing/2014/main" id="{2C664F9C-0281-4CFA-8AFD-9079B56DD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016" y="626603"/>
            <a:ext cx="12535616" cy="1514445"/>
          </a:xfrm>
          <a:prstGeom prst="rect">
            <a:avLst/>
          </a:prstGeom>
        </p:spPr>
      </p:pic>
      <p:sp>
        <p:nvSpPr>
          <p:cNvPr id="22" name="TextBox 21">
            <a:extLst>
              <a:ext uri="{FF2B5EF4-FFF2-40B4-BE49-F238E27FC236}">
                <a16:creationId xmlns:a16="http://schemas.microsoft.com/office/drawing/2014/main" id="{B89F00B8-7945-4352-8202-0331DB7E5327}"/>
              </a:ext>
            </a:extLst>
          </p:cNvPr>
          <p:cNvSpPr txBox="1"/>
          <p:nvPr/>
        </p:nvSpPr>
        <p:spPr>
          <a:xfrm>
            <a:off x="2665268" y="877646"/>
            <a:ext cx="13984431"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6000" dirty="0">
                <a:solidFill>
                  <a:schemeClr val="bg1"/>
                </a:solidFill>
              </a:rPr>
              <a:t>FANYA JUU, FANYA CHINI</a:t>
            </a:r>
          </a:p>
        </p:txBody>
      </p:sp>
      <p:sp>
        <p:nvSpPr>
          <p:cNvPr id="187" name="After some months of project design and planning, in October 2019 the restoration activities commenced.…"/>
          <p:cNvSpPr txBox="1"/>
          <p:nvPr/>
        </p:nvSpPr>
        <p:spPr>
          <a:xfrm>
            <a:off x="878867" y="2349597"/>
            <a:ext cx="14760959" cy="102067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lgn="l" defTabSz="457200">
              <a:lnSpc>
                <a:spcPct val="150000"/>
              </a:lnSpc>
              <a:defRPr sz="2800" b="0">
                <a:latin typeface="DINNextLTPro-Regular"/>
                <a:ea typeface="DINNextLTPro-Regular"/>
                <a:cs typeface="DINNextLTPro-Regular"/>
                <a:sym typeface="DINNextLTPro-Regular"/>
              </a:defRPr>
            </a:pPr>
            <a:r>
              <a:rPr lang="en-US" sz="2200" dirty="0">
                <a:latin typeface="LFT Etica Bk" panose="02000503040000020004" pitchFamily="50" charset="0"/>
              </a:rPr>
              <a:t>As in the Dodoma program, we will implement rainwater harvesting interventions in specific areas. </a:t>
            </a:r>
            <a:r>
              <a:rPr lang="en-GB" sz="2200" dirty="0">
                <a:latin typeface="LFT Etica Bk" panose="02000503040000020004" pitchFamily="50" charset="0"/>
              </a:rPr>
              <a:t>Explaining how this works may become a bit technical, so we will try to explain it without going too much into the details. Combining </a:t>
            </a:r>
            <a:r>
              <a:rPr lang="en-GB" sz="2200" dirty="0" err="1">
                <a:latin typeface="LFT Etica Bk" panose="02000503040000020004" pitchFamily="50" charset="0"/>
              </a:rPr>
              <a:t>Fanya</a:t>
            </a:r>
            <a:r>
              <a:rPr lang="en-GB" sz="2200" dirty="0">
                <a:latin typeface="LFT Etica Bk" panose="02000503040000020004" pitchFamily="50" charset="0"/>
              </a:rPr>
              <a:t> </a:t>
            </a:r>
            <a:r>
              <a:rPr lang="en-GB" sz="2200" dirty="0" err="1">
                <a:latin typeface="LFT Etica Bk" panose="02000503040000020004" pitchFamily="50" charset="0"/>
              </a:rPr>
              <a:t>Juu</a:t>
            </a:r>
            <a:r>
              <a:rPr lang="en-GB" sz="2200" dirty="0">
                <a:latin typeface="LFT Etica Bk" panose="02000503040000020004" pitchFamily="50" charset="0"/>
              </a:rPr>
              <a:t> and </a:t>
            </a:r>
            <a:r>
              <a:rPr lang="en-GB" sz="2200" dirty="0" err="1">
                <a:latin typeface="LFT Etica Bk" panose="02000503040000020004" pitchFamily="50" charset="0"/>
              </a:rPr>
              <a:t>Fanya</a:t>
            </a:r>
            <a:r>
              <a:rPr lang="en-GB" sz="2200" dirty="0">
                <a:latin typeface="LFT Etica Bk" panose="02000503040000020004" pitchFamily="50" charset="0"/>
              </a:rPr>
              <a:t> </a:t>
            </a:r>
            <a:r>
              <a:rPr lang="en-GB" sz="2200" dirty="0" err="1">
                <a:latin typeface="LFT Etica Bk" panose="02000503040000020004" pitchFamily="50" charset="0"/>
              </a:rPr>
              <a:t>Chini</a:t>
            </a:r>
            <a:r>
              <a:rPr lang="en-GB" sz="2200" dirty="0">
                <a:latin typeface="LFT Etica Bk" panose="02000503040000020004" pitchFamily="50" charset="0"/>
              </a:rPr>
              <a:t> is a water-harvesting technique that is widely used in African agriculture.  </a:t>
            </a:r>
            <a:r>
              <a:rPr lang="en-GB" sz="2200" dirty="0" err="1">
                <a:latin typeface="LFT Etica Bk" panose="02000503040000020004" pitchFamily="50" charset="0"/>
              </a:rPr>
              <a:t>Fanya</a:t>
            </a:r>
            <a:r>
              <a:rPr lang="en-GB" sz="2200" dirty="0">
                <a:latin typeface="LFT Etica Bk" panose="02000503040000020004" pitchFamily="50" charset="0"/>
              </a:rPr>
              <a:t> </a:t>
            </a:r>
            <a:r>
              <a:rPr lang="en-GB" sz="2200" dirty="0" err="1">
                <a:latin typeface="LFT Etica Bk" panose="02000503040000020004" pitchFamily="50" charset="0"/>
              </a:rPr>
              <a:t>Chini</a:t>
            </a:r>
            <a:r>
              <a:rPr lang="en-GB" sz="2200" dirty="0">
                <a:latin typeface="LFT Etica Bk" panose="02000503040000020004" pitchFamily="50" charset="0"/>
              </a:rPr>
              <a:t> literarily means “</a:t>
            </a:r>
            <a:r>
              <a:rPr lang="en-GB" sz="2200" i="1" dirty="0">
                <a:latin typeface="LFT Etica Bk" panose="02000503040000020004" pitchFamily="50" charset="0"/>
              </a:rPr>
              <a:t>throw it downwards” </a:t>
            </a:r>
            <a:r>
              <a:rPr lang="en-GB" sz="2200" dirty="0">
                <a:latin typeface="LFT Etica Bk" panose="02000503040000020004" pitchFamily="50" charset="0"/>
              </a:rPr>
              <a:t>in Kiswahili, while </a:t>
            </a:r>
            <a:r>
              <a:rPr lang="en-GB" sz="2200" dirty="0" err="1">
                <a:latin typeface="LFT Etica Bk" panose="02000503040000020004" pitchFamily="50" charset="0"/>
              </a:rPr>
              <a:t>Fanya</a:t>
            </a:r>
            <a:r>
              <a:rPr lang="en-GB" sz="2200" dirty="0">
                <a:latin typeface="LFT Etica Bk" panose="02000503040000020004" pitchFamily="50" charset="0"/>
              </a:rPr>
              <a:t> </a:t>
            </a:r>
            <a:r>
              <a:rPr lang="en-GB" sz="2200" dirty="0" err="1">
                <a:latin typeface="LFT Etica Bk" panose="02000503040000020004" pitchFamily="50" charset="0"/>
              </a:rPr>
              <a:t>Juu</a:t>
            </a:r>
            <a:r>
              <a:rPr lang="en-GB" sz="2200" dirty="0">
                <a:latin typeface="LFT Etica Bk" panose="02000503040000020004" pitchFamily="50" charset="0"/>
              </a:rPr>
              <a:t> translates to “</a:t>
            </a:r>
            <a:r>
              <a:rPr lang="en-GB" sz="2200" i="1" dirty="0">
                <a:latin typeface="LFT Etica Bk" panose="02000503040000020004" pitchFamily="50" charset="0"/>
              </a:rPr>
              <a:t>throw it upwards” – </a:t>
            </a:r>
            <a:r>
              <a:rPr lang="en-GB" sz="2200" dirty="0">
                <a:latin typeface="LFT Etica Bk" panose="02000503040000020004" pitchFamily="50" charset="0"/>
              </a:rPr>
              <a:t>and these terms accurately describe what the intervention is all about.  Farmers dig trenches along the contours of the farm and throw the soil they dug up either upslope or downslope. When it rains, especially on sloped areas, large amounts of rainwater can run off and flow downstream before it can infiltrate, which often causes soil erosion. As this limits the amount of water that infiltrates on the farm, less water will be available for crops during the growing season and after the rains. ‘</a:t>
            </a:r>
            <a:r>
              <a:rPr lang="en-GB" sz="2200" dirty="0" err="1">
                <a:latin typeface="LFT Etica Bk" panose="02000503040000020004" pitchFamily="50" charset="0"/>
              </a:rPr>
              <a:t>Fanya</a:t>
            </a:r>
            <a:r>
              <a:rPr lang="en-GB" sz="2200" dirty="0">
                <a:latin typeface="LFT Etica Bk" panose="02000503040000020004" pitchFamily="50" charset="0"/>
              </a:rPr>
              <a:t> trenches’ prevent these issues, by catching water that runs off so that it can still infiltrate the soil. This way, </a:t>
            </a:r>
            <a:r>
              <a:rPr lang="en-GB" sz="2200" dirty="0" err="1">
                <a:latin typeface="LFT Etica Bk" panose="02000503040000020004" pitchFamily="50" charset="0"/>
              </a:rPr>
              <a:t>Fanya</a:t>
            </a:r>
            <a:r>
              <a:rPr lang="en-GB" sz="2200" dirty="0">
                <a:latin typeface="LFT Etica Bk" panose="02000503040000020004" pitchFamily="50" charset="0"/>
              </a:rPr>
              <a:t> </a:t>
            </a:r>
            <a:r>
              <a:rPr lang="en-GB" sz="2200" dirty="0" err="1">
                <a:latin typeface="LFT Etica Bk" panose="02000503040000020004" pitchFamily="50" charset="0"/>
              </a:rPr>
              <a:t>Juu</a:t>
            </a:r>
            <a:r>
              <a:rPr lang="en-GB" sz="2200" dirty="0">
                <a:latin typeface="LFT Etica Bk" panose="02000503040000020004" pitchFamily="50" charset="0"/>
              </a:rPr>
              <a:t>/</a:t>
            </a:r>
            <a:r>
              <a:rPr lang="en-GB" sz="2200" dirty="0" err="1">
                <a:latin typeface="LFT Etica Bk" panose="02000503040000020004" pitchFamily="50" charset="0"/>
              </a:rPr>
              <a:t>Chini</a:t>
            </a:r>
            <a:r>
              <a:rPr lang="en-GB" sz="2200" dirty="0">
                <a:latin typeface="LFT Etica Bk" panose="02000503040000020004" pitchFamily="50" charset="0"/>
              </a:rPr>
              <a:t> is both a water-harvesting technique and an anti-erosion intervention. </a:t>
            </a:r>
          </a:p>
          <a:p>
            <a:pPr algn="l" defTabSz="457200">
              <a:lnSpc>
                <a:spcPct val="150000"/>
              </a:lnSpc>
              <a:defRPr sz="2800" b="0">
                <a:latin typeface="DINNextLTPro-Regular"/>
                <a:ea typeface="DINNextLTPro-Regular"/>
                <a:cs typeface="DINNextLTPro-Regular"/>
                <a:sym typeface="DINNextLTPro-Regular"/>
              </a:defRPr>
            </a:pPr>
            <a:endParaRPr lang="en-GB" sz="2200" dirty="0">
              <a:latin typeface="LFT Etica Bk" panose="02000503040000020004" pitchFamily="50" charset="0"/>
            </a:endParaRPr>
          </a:p>
          <a:p>
            <a:pPr algn="l" defTabSz="457200">
              <a:lnSpc>
                <a:spcPct val="150000"/>
              </a:lnSpc>
              <a:defRPr sz="2800" b="0">
                <a:latin typeface="DINNextLTPro-Regular"/>
                <a:ea typeface="DINNextLTPro-Regular"/>
                <a:cs typeface="DINNextLTPro-Regular"/>
                <a:sym typeface="DINNextLTPro-Regular"/>
              </a:defRPr>
            </a:pPr>
            <a:r>
              <a:rPr lang="en-GB" sz="2200" dirty="0">
                <a:latin typeface="LFT Etica Bk" panose="02000503040000020004" pitchFamily="50" charset="0"/>
              </a:rPr>
              <a:t>In a farm field, farmers often construct multiple trenches ‘behind’ each other, with a distance of about 15 meters. The most upslope trench is a </a:t>
            </a:r>
            <a:r>
              <a:rPr lang="en-GB" sz="2200" dirty="0" err="1">
                <a:latin typeface="LFT Etica Bk" panose="02000503040000020004" pitchFamily="50" charset="0"/>
              </a:rPr>
              <a:t>Fanya</a:t>
            </a:r>
            <a:r>
              <a:rPr lang="en-GB" sz="2200" dirty="0">
                <a:latin typeface="LFT Etica Bk" panose="02000503040000020004" pitchFamily="50" charset="0"/>
              </a:rPr>
              <a:t> </a:t>
            </a:r>
            <a:r>
              <a:rPr lang="en-GB" sz="2200" dirty="0" err="1">
                <a:latin typeface="LFT Etica Bk" panose="02000503040000020004" pitchFamily="50" charset="0"/>
              </a:rPr>
              <a:t>Chini</a:t>
            </a:r>
            <a:r>
              <a:rPr lang="en-GB" sz="2200" dirty="0">
                <a:latin typeface="LFT Etica Bk" panose="02000503040000020004" pitchFamily="50" charset="0"/>
              </a:rPr>
              <a:t> (soil thrown downslope) and will catch any runoff coming from above.  The trenches below are </a:t>
            </a:r>
            <a:r>
              <a:rPr lang="en-GB" sz="2200" dirty="0" err="1">
                <a:latin typeface="LFT Etica Bk" panose="02000503040000020004" pitchFamily="50" charset="0"/>
              </a:rPr>
              <a:t>Fanya</a:t>
            </a:r>
            <a:r>
              <a:rPr lang="en-GB" sz="2200" dirty="0">
                <a:latin typeface="LFT Etica Bk" panose="02000503040000020004" pitchFamily="50" charset="0"/>
              </a:rPr>
              <a:t> </a:t>
            </a:r>
            <a:r>
              <a:rPr lang="en-GB" sz="2200" dirty="0" err="1">
                <a:latin typeface="LFT Etica Bk" panose="02000503040000020004" pitchFamily="50" charset="0"/>
              </a:rPr>
              <a:t>Juus</a:t>
            </a:r>
            <a:r>
              <a:rPr lang="en-GB" sz="2200" dirty="0">
                <a:latin typeface="LFT Etica Bk" panose="02000503040000020004" pitchFamily="50" charset="0"/>
              </a:rPr>
              <a:t>, where the soil that is thrown upslope stops any runoff so it can infiltrate. While doing that, sediments that are taken by the runoff will settle here as well. As a consequence, the area between two trenches will  gradually become more level, and natural terraces will emerge. As the slope of the land gradually reduces, rainwater will infiltrate the soil more easily, reducing destructive erosion and increasing the amount of water that is available in the soil throughout the year. </a:t>
            </a:r>
          </a:p>
          <a:p>
            <a:pPr algn="l" defTabSz="457200">
              <a:lnSpc>
                <a:spcPct val="150000"/>
              </a:lnSpc>
              <a:defRPr sz="2800" b="0">
                <a:latin typeface="DINNextLTPro-Regular"/>
                <a:ea typeface="DINNextLTPro-Regular"/>
                <a:cs typeface="DINNextLTPro-Regular"/>
                <a:sym typeface="DINNextLTPro-Regular"/>
              </a:defRPr>
            </a:pPr>
            <a:endParaRPr lang="en-GB" sz="2200" dirty="0">
              <a:latin typeface="LFT Etica Bk" panose="02000503040000020004" pitchFamily="50" charset="0"/>
            </a:endParaRPr>
          </a:p>
          <a:p>
            <a:pPr algn="l" defTabSz="457200">
              <a:lnSpc>
                <a:spcPct val="150000"/>
              </a:lnSpc>
              <a:defRPr sz="2800" b="0">
                <a:latin typeface="DINNextLTPro-Regular"/>
                <a:ea typeface="DINNextLTPro-Regular"/>
                <a:cs typeface="DINNextLTPro-Regular"/>
                <a:sym typeface="DINNextLTPro-Regular"/>
              </a:defRPr>
            </a:pPr>
            <a:endParaRPr lang="nl-NL" sz="2200" dirty="0">
              <a:latin typeface="LFT Etica Bk" panose="02000503040000020004" pitchFamily="50" charset="0"/>
            </a:endParaRPr>
          </a:p>
        </p:txBody>
      </p:sp>
      <p:grpSp>
        <p:nvGrpSpPr>
          <p:cNvPr id="4" name="Group 3">
            <a:extLst>
              <a:ext uri="{FF2B5EF4-FFF2-40B4-BE49-F238E27FC236}">
                <a16:creationId xmlns:a16="http://schemas.microsoft.com/office/drawing/2014/main" id="{6992FC6D-1886-4083-BB39-E8C82671201E}"/>
              </a:ext>
            </a:extLst>
          </p:cNvPr>
          <p:cNvGrpSpPr/>
          <p:nvPr/>
        </p:nvGrpSpPr>
        <p:grpSpPr>
          <a:xfrm>
            <a:off x="16604819" y="7705575"/>
            <a:ext cx="6814187" cy="4681940"/>
            <a:chOff x="16768586" y="2097003"/>
            <a:chExt cx="6641297" cy="4681940"/>
          </a:xfrm>
        </p:grpSpPr>
        <p:pic>
          <p:nvPicPr>
            <p:cNvPr id="188" name="Activites 01.png" descr="Activites 01.png"/>
            <p:cNvPicPr>
              <a:picLocks/>
            </p:cNvPicPr>
            <p:nvPr/>
          </p:nvPicPr>
          <p:blipFill>
            <a:blip r:embed="rId5"/>
            <a:stretch>
              <a:fillRect/>
            </a:stretch>
          </p:blipFill>
          <p:spPr>
            <a:xfrm>
              <a:off x="16768586" y="2097003"/>
              <a:ext cx="6641297" cy="4071430"/>
            </a:xfrm>
            <a:prstGeom prst="rect">
              <a:avLst/>
            </a:prstGeom>
            <a:effectLst/>
          </p:spPr>
        </p:pic>
        <p:sp>
          <p:nvSpPr>
            <p:cNvPr id="201" name="Toelichting"/>
            <p:cNvSpPr txBox="1"/>
            <p:nvPr/>
          </p:nvSpPr>
          <p:spPr>
            <a:xfrm>
              <a:off x="16773797" y="6119789"/>
              <a:ext cx="6636086" cy="6591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457200">
                <a:lnSpc>
                  <a:spcPts val="5700"/>
                </a:lnSpc>
                <a:defRPr sz="2800" b="0">
                  <a:latin typeface="DINNextLTPro-Regular"/>
                  <a:ea typeface="DINNextLTPro-Regular"/>
                  <a:cs typeface="DINNextLTPro-Regular"/>
                  <a:sym typeface="DINNextLTPro-Regular"/>
                </a:defRPr>
              </a:lvl1pPr>
            </a:lstStyle>
            <a:p>
              <a:pPr>
                <a:lnSpc>
                  <a:spcPct val="100000"/>
                </a:lnSpc>
              </a:pPr>
              <a:r>
                <a:rPr lang="en-US" sz="1800" dirty="0">
                  <a:latin typeface="LFT Etica Bk" panose="02000503040000020004" pitchFamily="50" charset="0"/>
                </a:rPr>
                <a:t>Three </a:t>
              </a:r>
              <a:r>
                <a:rPr lang="en-US" sz="1800" dirty="0" err="1">
                  <a:latin typeface="LFT Etica Bk" panose="02000503040000020004" pitchFamily="50" charset="0"/>
                </a:rPr>
                <a:t>fanya</a:t>
              </a:r>
              <a:r>
                <a:rPr lang="en-US" sz="1800" dirty="0">
                  <a:latin typeface="LFT Etica Bk" panose="02000503040000020004" pitchFamily="50" charset="0"/>
                </a:rPr>
                <a:t> trenches dug straight through a field. By capturing rainwater, the trench provide water to the crops</a:t>
              </a:r>
              <a:endParaRPr lang="en-GB" sz="2000" dirty="0">
                <a:latin typeface="LFT Etica Bk" panose="02000503040000020004" pitchFamily="50" charset="0"/>
              </a:endParaRPr>
            </a:p>
          </p:txBody>
        </p:sp>
        <p:pic>
          <p:nvPicPr>
            <p:cNvPr id="3" name="Picture 2" descr="A picture containing plant, tree, conifer, garden&#10;&#10;Description automatically generated">
              <a:extLst>
                <a:ext uri="{FF2B5EF4-FFF2-40B4-BE49-F238E27FC236}">
                  <a16:creationId xmlns:a16="http://schemas.microsoft.com/office/drawing/2014/main" id="{3E022265-CF1D-4AA7-8C01-B23154D529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20067" y="2273397"/>
              <a:ext cx="6143413" cy="3541592"/>
            </a:xfrm>
            <a:prstGeom prst="rect">
              <a:avLst/>
            </a:prstGeom>
          </p:spPr>
        </p:pic>
      </p:grpSp>
      <p:grpSp>
        <p:nvGrpSpPr>
          <p:cNvPr id="7" name="Group 6">
            <a:extLst>
              <a:ext uri="{FF2B5EF4-FFF2-40B4-BE49-F238E27FC236}">
                <a16:creationId xmlns:a16="http://schemas.microsoft.com/office/drawing/2014/main" id="{4CB78199-9C3A-4E83-95F9-139F94A3F35F}"/>
              </a:ext>
            </a:extLst>
          </p:cNvPr>
          <p:cNvGrpSpPr/>
          <p:nvPr/>
        </p:nvGrpSpPr>
        <p:grpSpPr>
          <a:xfrm>
            <a:off x="16604819" y="1909442"/>
            <a:ext cx="6814187" cy="5350094"/>
            <a:chOff x="16684746" y="6962970"/>
            <a:chExt cx="6814187" cy="5350094"/>
          </a:xfrm>
        </p:grpSpPr>
        <p:pic>
          <p:nvPicPr>
            <p:cNvPr id="15" name="Activites 01.png" descr="Activites 01.png">
              <a:extLst>
                <a:ext uri="{FF2B5EF4-FFF2-40B4-BE49-F238E27FC236}">
                  <a16:creationId xmlns:a16="http://schemas.microsoft.com/office/drawing/2014/main" id="{93AAD34D-B46C-4C33-830B-ED31A27098D3}"/>
                </a:ext>
              </a:extLst>
            </p:cNvPr>
            <p:cNvPicPr>
              <a:picLocks/>
            </p:cNvPicPr>
            <p:nvPr/>
          </p:nvPicPr>
          <p:blipFill>
            <a:blip r:embed="rId5"/>
            <a:stretch>
              <a:fillRect/>
            </a:stretch>
          </p:blipFill>
          <p:spPr>
            <a:xfrm>
              <a:off x="16684746" y="6962970"/>
              <a:ext cx="6814187" cy="4753817"/>
            </a:xfrm>
            <a:prstGeom prst="rect">
              <a:avLst/>
            </a:prstGeom>
            <a:effectLst/>
          </p:spPr>
        </p:pic>
        <p:sp>
          <p:nvSpPr>
            <p:cNvPr id="16" name="Toelichting">
              <a:extLst>
                <a:ext uri="{FF2B5EF4-FFF2-40B4-BE49-F238E27FC236}">
                  <a16:creationId xmlns:a16="http://schemas.microsoft.com/office/drawing/2014/main" id="{49DFD27B-51EE-49B3-A493-8C5CE0438149}"/>
                </a:ext>
              </a:extLst>
            </p:cNvPr>
            <p:cNvSpPr txBox="1"/>
            <p:nvPr/>
          </p:nvSpPr>
          <p:spPr>
            <a:xfrm>
              <a:off x="16773797" y="11653910"/>
              <a:ext cx="6636086" cy="6591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457200">
                <a:lnSpc>
                  <a:spcPts val="5700"/>
                </a:lnSpc>
                <a:defRPr sz="2800" b="0">
                  <a:latin typeface="DINNextLTPro-Regular"/>
                  <a:ea typeface="DINNextLTPro-Regular"/>
                  <a:cs typeface="DINNextLTPro-Regular"/>
                  <a:sym typeface="DINNextLTPro-Regular"/>
                </a:defRPr>
              </a:lvl1pPr>
            </a:lstStyle>
            <a:p>
              <a:pPr>
                <a:lnSpc>
                  <a:spcPct val="100000"/>
                </a:lnSpc>
              </a:pPr>
              <a:r>
                <a:rPr lang="en-US" sz="1800" b="0" i="0" dirty="0">
                  <a:solidFill>
                    <a:srgbClr val="000000"/>
                  </a:solidFill>
                  <a:effectLst/>
                  <a:latin typeface="LFT Etica Bk" panose="02000503040000020004" pitchFamily="50" charset="0"/>
                </a:rPr>
                <a:t>A recently constructed trench with adjoining ridge. As the </a:t>
              </a:r>
              <a:r>
                <a:rPr lang="en-US" sz="1800" b="0" i="0" dirty="0" err="1">
                  <a:solidFill>
                    <a:srgbClr val="000000"/>
                  </a:solidFill>
                  <a:effectLst/>
                  <a:latin typeface="LFT Etica Bk" panose="02000503040000020004" pitchFamily="50" charset="0"/>
                </a:rPr>
                <a:t>fanya’s</a:t>
              </a:r>
              <a:r>
                <a:rPr lang="en-US" sz="1800" b="0" i="0" dirty="0">
                  <a:solidFill>
                    <a:srgbClr val="000000"/>
                  </a:solidFill>
                  <a:effectLst/>
                  <a:latin typeface="LFT Etica Bk" panose="02000503040000020004" pitchFamily="50" charset="0"/>
                </a:rPr>
                <a:t> are constructed right before the rains start, at the end of the dry season, the farm looks dry and barren. </a:t>
              </a:r>
              <a:br>
                <a:rPr lang="en-US" sz="1200" dirty="0">
                  <a:latin typeface="LFT Etica Bk" panose="02000503040000020004" pitchFamily="50" charset="0"/>
                </a:rPr>
              </a:br>
              <a:br>
                <a:rPr lang="en-US" sz="1400" dirty="0">
                  <a:latin typeface="LFT Etica Bk" panose="02000503040000020004" pitchFamily="50" charset="0"/>
                </a:rPr>
              </a:br>
              <a:endParaRPr lang="en-GB" sz="2000" dirty="0">
                <a:highlight>
                  <a:srgbClr val="FFFF00"/>
                </a:highlight>
                <a:latin typeface="LFT Etica Bk" panose="02000503040000020004" pitchFamily="50" charset="0"/>
              </a:endParaRPr>
            </a:p>
          </p:txBody>
        </p:sp>
        <p:pic>
          <p:nvPicPr>
            <p:cNvPr id="6" name="Picture 5" descr="A picture containing sky, outdoor, grass, nature&#10;&#10;Description automatically generated">
              <a:extLst>
                <a:ext uri="{FF2B5EF4-FFF2-40B4-BE49-F238E27FC236}">
                  <a16:creationId xmlns:a16="http://schemas.microsoft.com/office/drawing/2014/main" id="{FC0881EB-81C1-4294-A77F-A0674EBE21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42774" y="7169226"/>
              <a:ext cx="6303342" cy="4202228"/>
            </a:xfrm>
            <a:prstGeom prst="rect">
              <a:avLst/>
            </a:prstGeom>
          </p:spPr>
        </p:pic>
      </p:grpSp>
      <p:pic>
        <p:nvPicPr>
          <p:cNvPr id="17" name="Picture 16" descr="A green rectangle with a white circle in the middle&#10;&#10;Description automatically generated with low confidence">
            <a:extLst>
              <a:ext uri="{FF2B5EF4-FFF2-40B4-BE49-F238E27FC236}">
                <a16:creationId xmlns:a16="http://schemas.microsoft.com/office/drawing/2014/main" id="{99A9B5D1-2B01-4128-AD93-4DAE0F64BF0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2650" b="97949" l="5484" r="94194">
                        <a14:foregroundMark x1="88387" y1="10598" x2="57903" y2="21197"/>
                        <a14:foregroundMark x1="54194" y1="22821" x2="54194" y2="42051"/>
                        <a14:foregroundMark x1="49677" y1="47949" x2="49677" y2="59402"/>
                        <a14:foregroundMark x1="20000" y1="63761" x2="16935" y2="78718"/>
                        <a14:foregroundMark x1="89839" y1="62564" x2="89839" y2="62564"/>
                        <a14:foregroundMark x1="89839" y1="62137" x2="89839" y2="62137"/>
                        <a14:foregroundMark x1="85323" y1="74786" x2="85323" y2="74786"/>
                        <a14:foregroundMark x1="85323" y1="74786" x2="85323" y2="74786"/>
                        <a14:foregroundMark x1="89032" y1="64957" x2="76452" y2="91111"/>
                        <a14:foregroundMark x1="76452" y1="91111" x2="24194" y2="91624"/>
                        <a14:foregroundMark x1="24194" y1="91624" x2="5645" y2="65556"/>
                        <a14:foregroundMark x1="5645" y1="65556" x2="82419" y2="60940"/>
                        <a14:foregroundMark x1="45968" y1="18889" x2="50484" y2="2735"/>
                        <a14:foregroundMark x1="87581" y1="5043" x2="79355" y2="21197"/>
                        <a14:foregroundMark x1="33387" y1="20855" x2="17742" y2="18889"/>
                        <a14:foregroundMark x1="14839" y1="3504" x2="10323" y2="11795"/>
                        <a14:foregroundMark x1="89839" y1="4701" x2="89032" y2="18462"/>
                        <a14:foregroundMark x1="86129" y1="11795" x2="91290" y2="5470"/>
                        <a14:foregroundMark x1="91290" y1="4701" x2="91290" y2="4701"/>
                        <a14:foregroundMark x1="94194" y1="59402" x2="92742" y2="77094"/>
                        <a14:foregroundMark x1="60161" y1="94444" x2="43710" y2="97949"/>
                        <a14:backgroundMark x1="79355" y1="36154" x2="79355" y2="36154"/>
                        <a14:backgroundMark x1="51935" y1="75128" x2="51935" y2="75128"/>
                        <a14:backgroundMark x1="52742" y1="78291" x2="52742" y2="77094"/>
                        <a14:backgroundMark x1="54194" y1="73590" x2="51129" y2="72393"/>
                      </a14:backgroundRemoval>
                    </a14:imgEffect>
                  </a14:imgLayer>
                </a14:imgProps>
              </a:ext>
              <a:ext uri="{28A0092B-C50C-407E-A947-70E740481C1C}">
                <a14:useLocalDpi xmlns:a14="http://schemas.microsoft.com/office/drawing/2010/main" val="0"/>
              </a:ext>
            </a:extLst>
          </a:blip>
          <a:stretch>
            <a:fillRect/>
          </a:stretch>
        </p:blipFill>
        <p:spPr>
          <a:xfrm flipH="1">
            <a:off x="878867" y="11793297"/>
            <a:ext cx="711123" cy="1341957"/>
          </a:xfrm>
          <a:prstGeom prst="rect">
            <a:avLst/>
          </a:prstGeom>
        </p:spPr>
      </p:pic>
    </p:spTree>
    <p:extLst>
      <p:ext uri="{BB962C8B-B14F-4D97-AF65-F5344CB8AC3E}">
        <p14:creationId xmlns:p14="http://schemas.microsoft.com/office/powerpoint/2010/main" val="151019719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749853B3-5FB4-4220-B1DA-557D34556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8137"/>
            <a:ext cx="24383999" cy="13607863"/>
          </a:xfrm>
          <a:prstGeom prst="rect">
            <a:avLst/>
          </a:prstGeom>
        </p:spPr>
      </p:pic>
      <p:pic>
        <p:nvPicPr>
          <p:cNvPr id="13" name="Activites 01.png" descr="Activites 01.png">
            <a:extLst>
              <a:ext uri="{FF2B5EF4-FFF2-40B4-BE49-F238E27FC236}">
                <a16:creationId xmlns:a16="http://schemas.microsoft.com/office/drawing/2014/main" id="{3B204AE0-0D06-410E-BD75-1FECA26E39C5}"/>
              </a:ext>
            </a:extLst>
          </p:cNvPr>
          <p:cNvPicPr>
            <a:picLocks/>
          </p:cNvPicPr>
          <p:nvPr/>
        </p:nvPicPr>
        <p:blipFill>
          <a:blip r:embed="rId4"/>
          <a:stretch>
            <a:fillRect/>
          </a:stretch>
        </p:blipFill>
        <p:spPr>
          <a:xfrm>
            <a:off x="17346998" y="7391401"/>
            <a:ext cx="6384059" cy="5543550"/>
          </a:xfrm>
          <a:prstGeom prst="rect">
            <a:avLst/>
          </a:prstGeom>
          <a:effectLst/>
        </p:spPr>
      </p:pic>
      <p:pic>
        <p:nvPicPr>
          <p:cNvPr id="17" name="Picture 16" descr="Shape, rectangle&#10;&#10;Description automatically generated">
            <a:extLst>
              <a:ext uri="{FF2B5EF4-FFF2-40B4-BE49-F238E27FC236}">
                <a16:creationId xmlns:a16="http://schemas.microsoft.com/office/drawing/2014/main" id="{10290723-36D8-4D60-94D4-770C4FEF35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520" y="1102853"/>
            <a:ext cx="11034534" cy="1514445"/>
          </a:xfrm>
          <a:prstGeom prst="rect">
            <a:avLst/>
          </a:prstGeom>
        </p:spPr>
      </p:pic>
      <p:sp>
        <p:nvSpPr>
          <p:cNvPr id="18" name="TextBox 17">
            <a:extLst>
              <a:ext uri="{FF2B5EF4-FFF2-40B4-BE49-F238E27FC236}">
                <a16:creationId xmlns:a16="http://schemas.microsoft.com/office/drawing/2014/main" id="{EFFEDD70-C0A9-4896-9017-50F68A321F7B}"/>
              </a:ext>
            </a:extLst>
          </p:cNvPr>
          <p:cNvSpPr txBox="1"/>
          <p:nvPr/>
        </p:nvSpPr>
        <p:spPr>
          <a:xfrm>
            <a:off x="2703772" y="1353896"/>
            <a:ext cx="13984431"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6000" dirty="0">
                <a:solidFill>
                  <a:schemeClr val="bg1"/>
                </a:solidFill>
              </a:rPr>
              <a:t>ALLOCATED VILLAGES	</a:t>
            </a:r>
          </a:p>
        </p:txBody>
      </p:sp>
      <p:sp>
        <p:nvSpPr>
          <p:cNvPr id="187" name="After some months of project design and planning, in October 2019 the restoration activities commenced.…"/>
          <p:cNvSpPr txBox="1"/>
          <p:nvPr/>
        </p:nvSpPr>
        <p:spPr>
          <a:xfrm>
            <a:off x="1054355" y="2981205"/>
            <a:ext cx="14205099" cy="56379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lgn="l" defTabSz="457200">
              <a:lnSpc>
                <a:spcPct val="150000"/>
              </a:lnSpc>
              <a:defRPr sz="2800" b="0">
                <a:latin typeface="DINNextLTPro-Regular"/>
                <a:ea typeface="DINNextLTPro-Regular"/>
                <a:cs typeface="DINNextLTPro-Regular"/>
                <a:sym typeface="DINNextLTPro-Regular"/>
              </a:defRPr>
            </a:pPr>
            <a:r>
              <a:rPr lang="en-US" sz="2200" dirty="0" err="1">
                <a:latin typeface="LFT Etica Bk" panose="02000503040000020004" pitchFamily="50" charset="0"/>
              </a:rPr>
              <a:t>InTime</a:t>
            </a:r>
            <a:r>
              <a:rPr lang="en-US" sz="2200" dirty="0">
                <a:latin typeface="LFT Etica Bk" panose="02000503040000020004" pitchFamily="50" charset="0"/>
              </a:rPr>
              <a:t> will support 15 villages in the Regreening Singida Program, spread out over five years. Last November, the program has started in the first three villages: </a:t>
            </a:r>
            <a:r>
              <a:rPr lang="en-US" sz="2200" i="1" dirty="0" err="1">
                <a:latin typeface="LFT Etica Bk" panose="02000503040000020004" pitchFamily="50" charset="0"/>
              </a:rPr>
              <a:t>Ndebwe</a:t>
            </a:r>
            <a:r>
              <a:rPr lang="en-US" sz="2200" i="1" dirty="0">
                <a:latin typeface="LFT Etica Bk" panose="02000503040000020004" pitchFamily="50" charset="0"/>
              </a:rPr>
              <a:t>, </a:t>
            </a:r>
            <a:r>
              <a:rPr lang="en-US" sz="2200" i="1" dirty="0" err="1">
                <a:latin typeface="LFT Etica Bk" panose="02000503040000020004" pitchFamily="50" charset="0"/>
              </a:rPr>
              <a:t>Idifu</a:t>
            </a:r>
            <a:r>
              <a:rPr lang="en-US" sz="2200" i="1" dirty="0">
                <a:latin typeface="LFT Etica Bk" panose="02000503040000020004" pitchFamily="50" charset="0"/>
              </a:rPr>
              <a:t> </a:t>
            </a:r>
            <a:r>
              <a:rPr lang="en-US" sz="2200" dirty="0">
                <a:latin typeface="LFT Etica Bk" panose="02000503040000020004" pitchFamily="50" charset="0"/>
              </a:rPr>
              <a:t>and</a:t>
            </a:r>
            <a:r>
              <a:rPr lang="en-US" sz="2200" i="1" dirty="0">
                <a:latin typeface="LFT Etica Bk" panose="02000503040000020004" pitchFamily="50" charset="0"/>
              </a:rPr>
              <a:t> </a:t>
            </a:r>
            <a:r>
              <a:rPr lang="en-US" sz="2200" i="1" dirty="0" err="1">
                <a:latin typeface="LFT Etica Bk" panose="02000503040000020004" pitchFamily="50" charset="0"/>
              </a:rPr>
              <a:t>Miganga</a:t>
            </a:r>
            <a:r>
              <a:rPr lang="en-US" sz="2200" i="1" dirty="0">
                <a:latin typeface="LFT Etica Bk" panose="02000503040000020004" pitchFamily="50" charset="0"/>
              </a:rPr>
              <a:t>.</a:t>
            </a:r>
            <a:r>
              <a:rPr lang="en-US" sz="2200" dirty="0">
                <a:latin typeface="LFT Etica Bk" panose="02000503040000020004" pitchFamily="50" charset="0"/>
              </a:rPr>
              <a:t> The location of these villages is shown in figure on the right. For the next four years, 3 new villages will be added to the program every year. By the end of the program in 2028, we expect to have regenerated over 204,000 trees, brought 5,000 hectares of land under restoration and positively impact over 26,000 people. Furthermore, these trees will sequester an estimated 39,000 </a:t>
            </a:r>
            <a:r>
              <a:rPr lang="en-US" sz="2200" dirty="0" err="1">
                <a:latin typeface="LFT Etica Bk" panose="02000503040000020004" pitchFamily="50" charset="0"/>
              </a:rPr>
              <a:t>tonnes</a:t>
            </a:r>
            <a:r>
              <a:rPr lang="en-US" sz="2200" dirty="0">
                <a:latin typeface="LFT Etica Bk" panose="02000503040000020004" pitchFamily="50" charset="0"/>
              </a:rPr>
              <a:t> of CO2 in their first 20 years of growth! </a:t>
            </a:r>
          </a:p>
          <a:p>
            <a:pPr algn="l" defTabSz="457200">
              <a:lnSpc>
                <a:spcPct val="150000"/>
              </a:lnSpc>
              <a:defRPr sz="2800" b="0">
                <a:latin typeface="DINNextLTPro-Regular"/>
                <a:ea typeface="DINNextLTPro-Regular"/>
                <a:cs typeface="DINNextLTPro-Regular"/>
                <a:sym typeface="DINNextLTPro-Regular"/>
              </a:defRPr>
            </a:pPr>
            <a:endParaRPr lang="en-US" sz="2200" dirty="0">
              <a:latin typeface="LFT Etica Bk" panose="02000503040000020004" pitchFamily="50" charset="0"/>
            </a:endParaRPr>
          </a:p>
          <a:p>
            <a:pPr algn="l" defTabSz="457200">
              <a:lnSpc>
                <a:spcPct val="150000"/>
              </a:lnSpc>
              <a:defRPr sz="2800" b="0">
                <a:latin typeface="DINNextLTPro-Regular"/>
                <a:ea typeface="DINNextLTPro-Regular"/>
                <a:cs typeface="DINNextLTPro-Regular"/>
                <a:sym typeface="DINNextLTPro-Regular"/>
              </a:defRPr>
            </a:pPr>
            <a:r>
              <a:rPr lang="en-US" sz="2200" dirty="0">
                <a:latin typeface="LFT Etica Bk" panose="02000503040000020004" pitchFamily="50" charset="0"/>
              </a:rPr>
              <a:t>In the following reports, we will provide insights into the progress into the specific villages in your village cluster. This impact will start off small and gradually grow over time. Early in the program, the number of activated farmers will be limited, as will the number of trees per farmer be. Both will keep increasing over the progress of the program. Each progress report will contain an update on the most recent impact. </a:t>
            </a:r>
            <a:endParaRPr lang="en-GB" sz="2200" dirty="0">
              <a:latin typeface="LFT Etica Bk" panose="02000503040000020004" pitchFamily="50" charset="0"/>
            </a:endParaRPr>
          </a:p>
        </p:txBody>
      </p:sp>
      <p:pic>
        <p:nvPicPr>
          <p:cNvPr id="19" name="Picture 18" descr="A green rectangle with a white circle in the middle&#10;&#10;Description automatically generated with low confidence">
            <a:extLst>
              <a:ext uri="{FF2B5EF4-FFF2-40B4-BE49-F238E27FC236}">
                <a16:creationId xmlns:a16="http://schemas.microsoft.com/office/drawing/2014/main" id="{D979D897-10DF-4B5B-83CB-BAC6952306CE}"/>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2650" b="97949" l="5484" r="94194">
                        <a14:foregroundMark x1="88387" y1="10598" x2="57903" y2="21197"/>
                        <a14:foregroundMark x1="54194" y1="22821" x2="54194" y2="42051"/>
                        <a14:foregroundMark x1="49677" y1="47949" x2="49677" y2="59402"/>
                        <a14:foregroundMark x1="20000" y1="63761" x2="16935" y2="78718"/>
                        <a14:foregroundMark x1="89839" y1="62564" x2="89839" y2="62564"/>
                        <a14:foregroundMark x1="89839" y1="62137" x2="89839" y2="62137"/>
                        <a14:foregroundMark x1="85323" y1="74786" x2="85323" y2="74786"/>
                        <a14:foregroundMark x1="85323" y1="74786" x2="85323" y2="74786"/>
                        <a14:foregroundMark x1="89032" y1="64957" x2="76452" y2="91111"/>
                        <a14:foregroundMark x1="76452" y1="91111" x2="24194" y2="91624"/>
                        <a14:foregroundMark x1="24194" y1="91624" x2="5645" y2="65556"/>
                        <a14:foregroundMark x1="5645" y1="65556" x2="82419" y2="60940"/>
                        <a14:foregroundMark x1="45968" y1="18889" x2="50484" y2="2735"/>
                        <a14:foregroundMark x1="87581" y1="5043" x2="79355" y2="21197"/>
                        <a14:foregroundMark x1="33387" y1="20855" x2="17742" y2="18889"/>
                        <a14:foregroundMark x1="14839" y1="3504" x2="10323" y2="11795"/>
                        <a14:foregroundMark x1="89839" y1="4701" x2="89032" y2="18462"/>
                        <a14:foregroundMark x1="86129" y1="11795" x2="91290" y2="5470"/>
                        <a14:foregroundMark x1="91290" y1="4701" x2="91290" y2="4701"/>
                        <a14:foregroundMark x1="94194" y1="59402" x2="92742" y2="77094"/>
                        <a14:foregroundMark x1="60161" y1="94444" x2="43710" y2="97949"/>
                        <a14:backgroundMark x1="79355" y1="36154" x2="79355" y2="36154"/>
                        <a14:backgroundMark x1="51935" y1="75128" x2="51935" y2="75128"/>
                        <a14:backgroundMark x1="52742" y1="78291" x2="52742" y2="77094"/>
                        <a14:backgroundMark x1="54194" y1="73590" x2="51129" y2="72393"/>
                      </a14:backgroundRemoval>
                    </a14:imgEffect>
                  </a14:imgLayer>
                </a14:imgProps>
              </a:ext>
              <a:ext uri="{28A0092B-C50C-407E-A947-70E740481C1C}">
                <a14:useLocalDpi xmlns:a14="http://schemas.microsoft.com/office/drawing/2010/main" val="0"/>
              </a:ext>
            </a:extLst>
          </a:blip>
          <a:stretch>
            <a:fillRect/>
          </a:stretch>
        </p:blipFill>
        <p:spPr>
          <a:xfrm flipH="1">
            <a:off x="878867" y="11793297"/>
            <a:ext cx="711123" cy="1341957"/>
          </a:xfrm>
          <a:prstGeom prst="rect">
            <a:avLst/>
          </a:prstGeom>
        </p:spPr>
      </p:pic>
      <p:pic>
        <p:nvPicPr>
          <p:cNvPr id="20" name="Activites 01.png" descr="Activites 01.png">
            <a:extLst>
              <a:ext uri="{FF2B5EF4-FFF2-40B4-BE49-F238E27FC236}">
                <a16:creationId xmlns:a16="http://schemas.microsoft.com/office/drawing/2014/main" id="{7B94A517-9043-47D0-8B8C-7F1DF9C16CE9}"/>
              </a:ext>
            </a:extLst>
          </p:cNvPr>
          <p:cNvPicPr>
            <a:picLocks/>
          </p:cNvPicPr>
          <p:nvPr/>
        </p:nvPicPr>
        <p:blipFill>
          <a:blip r:embed="rId4"/>
          <a:stretch>
            <a:fillRect/>
          </a:stretch>
        </p:blipFill>
        <p:spPr>
          <a:xfrm>
            <a:off x="17404148" y="482659"/>
            <a:ext cx="6326909" cy="6908741"/>
          </a:xfrm>
          <a:prstGeom prst="rect">
            <a:avLst/>
          </a:prstGeom>
          <a:effectLst/>
        </p:spPr>
      </p:pic>
      <p:pic>
        <p:nvPicPr>
          <p:cNvPr id="3" name="Picture 2">
            <a:extLst>
              <a:ext uri="{FF2B5EF4-FFF2-40B4-BE49-F238E27FC236}">
                <a16:creationId xmlns:a16="http://schemas.microsoft.com/office/drawing/2014/main" id="{4CEE8371-DCCC-4F3F-92F4-92171E8B7936}"/>
              </a:ext>
            </a:extLst>
          </p:cNvPr>
          <p:cNvPicPr>
            <a:picLocks noChangeAspect="1"/>
          </p:cNvPicPr>
          <p:nvPr/>
        </p:nvPicPr>
        <p:blipFill>
          <a:blip r:embed="rId8"/>
          <a:stretch>
            <a:fillRect/>
          </a:stretch>
        </p:blipFill>
        <p:spPr>
          <a:xfrm>
            <a:off x="17907000" y="626603"/>
            <a:ext cx="5551968" cy="5919475"/>
          </a:xfrm>
          <a:prstGeom prst="rect">
            <a:avLst/>
          </a:prstGeom>
        </p:spPr>
      </p:pic>
      <p:sp>
        <p:nvSpPr>
          <p:cNvPr id="14" name="Oval 13">
            <a:extLst>
              <a:ext uri="{FF2B5EF4-FFF2-40B4-BE49-F238E27FC236}">
                <a16:creationId xmlns:a16="http://schemas.microsoft.com/office/drawing/2014/main" id="{FEA31F57-F5B9-4CFD-8946-98709A88C03B}"/>
              </a:ext>
            </a:extLst>
          </p:cNvPr>
          <p:cNvSpPr/>
          <p:nvPr/>
        </p:nvSpPr>
        <p:spPr>
          <a:xfrm>
            <a:off x="21564600" y="4499404"/>
            <a:ext cx="685800" cy="651332"/>
          </a:xfrm>
          <a:prstGeom prst="ellipse">
            <a:avLst/>
          </a:prstGeom>
          <a:noFill/>
          <a:ln w="57150"/>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LID4096"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 name="TextBox 14">
            <a:extLst>
              <a:ext uri="{FF2B5EF4-FFF2-40B4-BE49-F238E27FC236}">
                <a16:creationId xmlns:a16="http://schemas.microsoft.com/office/drawing/2014/main" id="{9819BC0D-8DF6-4822-A6B4-F28A43399E86}"/>
              </a:ext>
            </a:extLst>
          </p:cNvPr>
          <p:cNvSpPr txBox="1"/>
          <p:nvPr/>
        </p:nvSpPr>
        <p:spPr>
          <a:xfrm>
            <a:off x="17695103" y="6668204"/>
            <a:ext cx="5217775"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1800" b="1" i="0" u="none" strike="noStrike" cap="none" spc="0" normalizeH="0" baseline="0" dirty="0">
                <a:ln>
                  <a:noFill/>
                </a:ln>
                <a:solidFill>
                  <a:srgbClr val="000000"/>
                </a:solidFill>
                <a:effectLst/>
                <a:uFillTx/>
                <a:latin typeface="LFT Etica Bk" panose="02000503040000020004" pitchFamily="50" charset="0"/>
                <a:sym typeface="Helvetica Neue"/>
              </a:rPr>
              <a:t>Dodoma and Singida regions in Central Tanzania</a:t>
            </a:r>
            <a:endParaRPr kumimoji="0" lang="LID4096" sz="1800" b="1" i="0" u="none" strike="noStrike" cap="none" spc="0" normalizeH="0" baseline="0" dirty="0">
              <a:ln>
                <a:noFill/>
              </a:ln>
              <a:solidFill>
                <a:srgbClr val="000000"/>
              </a:solidFill>
              <a:effectLst/>
              <a:uFillTx/>
              <a:latin typeface="LFT Etica Bk" panose="02000503040000020004" pitchFamily="50" charset="0"/>
              <a:sym typeface="Helvetica Neue"/>
            </a:endParaRPr>
          </a:p>
        </p:txBody>
      </p:sp>
      <p:sp>
        <p:nvSpPr>
          <p:cNvPr id="22" name="TextBox 21">
            <a:extLst>
              <a:ext uri="{FF2B5EF4-FFF2-40B4-BE49-F238E27FC236}">
                <a16:creationId xmlns:a16="http://schemas.microsoft.com/office/drawing/2014/main" id="{0BB0450F-7B2D-42CD-BE3D-74C28CE88C1B}"/>
              </a:ext>
            </a:extLst>
          </p:cNvPr>
          <p:cNvSpPr txBox="1"/>
          <p:nvPr/>
        </p:nvSpPr>
        <p:spPr>
          <a:xfrm>
            <a:off x="17631679" y="12145079"/>
            <a:ext cx="3818354"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1800" b="1" i="0" u="none" strike="noStrike" cap="none" spc="0" normalizeH="0" baseline="0" dirty="0">
                <a:ln>
                  <a:noFill/>
                </a:ln>
                <a:solidFill>
                  <a:srgbClr val="000000"/>
                </a:solidFill>
                <a:effectLst/>
                <a:uFillTx/>
                <a:latin typeface="LFT Etica Bk" panose="02000503040000020004" pitchFamily="50" charset="0"/>
                <a:sym typeface="Helvetica Neue"/>
              </a:rPr>
              <a:t>Village cluster supported by </a:t>
            </a:r>
            <a:r>
              <a:rPr kumimoji="0" lang="en-GB" sz="1800" b="1" i="0" u="none" strike="noStrike" cap="none" spc="0" normalizeH="0" baseline="0" dirty="0" err="1">
                <a:ln>
                  <a:noFill/>
                </a:ln>
                <a:solidFill>
                  <a:srgbClr val="000000"/>
                </a:solidFill>
                <a:effectLst/>
                <a:uFillTx/>
                <a:latin typeface="LFT Etica Bk" panose="02000503040000020004" pitchFamily="50" charset="0"/>
                <a:sym typeface="Helvetica Neue"/>
              </a:rPr>
              <a:t>InTime</a:t>
            </a:r>
            <a:endParaRPr kumimoji="0" lang="LID4096" sz="1800" b="1" i="0" u="none" strike="noStrike" cap="none" spc="0" normalizeH="0" baseline="0" dirty="0">
              <a:ln>
                <a:noFill/>
              </a:ln>
              <a:solidFill>
                <a:srgbClr val="000000"/>
              </a:solidFill>
              <a:effectLst/>
              <a:uFillTx/>
              <a:latin typeface="LFT Etica Bk" panose="02000503040000020004" pitchFamily="50" charset="0"/>
              <a:sym typeface="Helvetica Neue"/>
            </a:endParaRPr>
          </a:p>
        </p:txBody>
      </p:sp>
      <p:pic>
        <p:nvPicPr>
          <p:cNvPr id="23" name="Picture 22">
            <a:extLst>
              <a:ext uri="{FF2B5EF4-FFF2-40B4-BE49-F238E27FC236}">
                <a16:creationId xmlns:a16="http://schemas.microsoft.com/office/drawing/2014/main" id="{9E71E38A-865E-44C2-B114-27986D5E65F8}"/>
              </a:ext>
            </a:extLst>
          </p:cNvPr>
          <p:cNvPicPr>
            <a:picLocks noChangeAspect="1"/>
          </p:cNvPicPr>
          <p:nvPr/>
        </p:nvPicPr>
        <p:blipFill rotWithShape="1">
          <a:blip r:embed="rId9"/>
          <a:srcRect l="13801" t="12485" r="11689" b="9269"/>
          <a:stretch/>
        </p:blipFill>
        <p:spPr>
          <a:xfrm>
            <a:off x="17631679" y="7575970"/>
            <a:ext cx="5866922" cy="4368380"/>
          </a:xfrm>
          <a:prstGeom prst="rect">
            <a:avLst/>
          </a:prstGeom>
        </p:spPr>
      </p:pic>
    </p:spTree>
    <p:extLst>
      <p:ext uri="{BB962C8B-B14F-4D97-AF65-F5344CB8AC3E}">
        <p14:creationId xmlns:p14="http://schemas.microsoft.com/office/powerpoint/2010/main" val="349129539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749853B3-5FB4-4220-B1DA-557D34556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24383999" cy="13716000"/>
          </a:xfrm>
          <a:prstGeom prst="rect">
            <a:avLst/>
          </a:prstGeom>
        </p:spPr>
      </p:pic>
      <p:pic>
        <p:nvPicPr>
          <p:cNvPr id="17" name="Picture 16" descr="Shape, rectangle&#10;&#10;Description automatically generated">
            <a:extLst>
              <a:ext uri="{FF2B5EF4-FFF2-40B4-BE49-F238E27FC236}">
                <a16:creationId xmlns:a16="http://schemas.microsoft.com/office/drawing/2014/main" id="{10290723-36D8-4D60-94D4-770C4FEF35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016" y="626603"/>
            <a:ext cx="7853184" cy="1514445"/>
          </a:xfrm>
          <a:prstGeom prst="rect">
            <a:avLst/>
          </a:prstGeom>
        </p:spPr>
      </p:pic>
      <p:sp>
        <p:nvSpPr>
          <p:cNvPr id="18" name="TextBox 17">
            <a:extLst>
              <a:ext uri="{FF2B5EF4-FFF2-40B4-BE49-F238E27FC236}">
                <a16:creationId xmlns:a16="http://schemas.microsoft.com/office/drawing/2014/main" id="{EFFEDD70-C0A9-4896-9017-50F68A321F7B}"/>
              </a:ext>
            </a:extLst>
          </p:cNvPr>
          <p:cNvSpPr txBox="1"/>
          <p:nvPr/>
        </p:nvSpPr>
        <p:spPr>
          <a:xfrm>
            <a:off x="2665268" y="877646"/>
            <a:ext cx="13984431"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6000" dirty="0">
                <a:solidFill>
                  <a:schemeClr val="bg1"/>
                </a:solidFill>
              </a:rPr>
              <a:t>NEXT STEPS	</a:t>
            </a:r>
          </a:p>
        </p:txBody>
      </p:sp>
      <p:sp>
        <p:nvSpPr>
          <p:cNvPr id="187" name="After some months of project design and planning, in October 2019 the restoration activities commenced.…"/>
          <p:cNvSpPr txBox="1"/>
          <p:nvPr/>
        </p:nvSpPr>
        <p:spPr>
          <a:xfrm>
            <a:off x="1015851" y="2685956"/>
            <a:ext cx="13852865" cy="8175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lgn="l" defTabSz="457200">
              <a:lnSpc>
                <a:spcPct val="150000"/>
              </a:lnSpc>
              <a:defRPr sz="2800" b="0">
                <a:latin typeface="DINNextLTPro-Regular"/>
                <a:ea typeface="DINNextLTPro-Regular"/>
                <a:cs typeface="DINNextLTPro-Regular"/>
                <a:sym typeface="DINNextLTPro-Regular"/>
              </a:defRPr>
            </a:pPr>
            <a:r>
              <a:rPr lang="en-GB" sz="2200" dirty="0">
                <a:latin typeface="LFT Etica Bk" panose="02000503040000020004" pitchFamily="50" charset="0"/>
              </a:rPr>
              <a:t>With the training of the champion farmers, the first step of our regreening program is made. As we speak, they are training farmers in their villages and spreading the regreening movement. Other farmers will start practising FMNR and implement rainwater harvesting one by one. Through our monitoring system, we will continuously collect data on the progress in terms of households trained, activated and number of trees regenerated. </a:t>
            </a:r>
          </a:p>
          <a:p>
            <a:pPr algn="l" defTabSz="457200">
              <a:lnSpc>
                <a:spcPct val="150000"/>
              </a:lnSpc>
              <a:defRPr sz="2800" b="0">
                <a:latin typeface="DINNextLTPro-Regular"/>
                <a:ea typeface="DINNextLTPro-Regular"/>
                <a:cs typeface="DINNextLTPro-Regular"/>
                <a:sym typeface="DINNextLTPro-Regular"/>
              </a:defRPr>
            </a:pPr>
            <a:endParaRPr lang="en-GB" sz="2200" dirty="0">
              <a:latin typeface="LFT Etica Bk" panose="02000503040000020004" pitchFamily="50" charset="0"/>
            </a:endParaRPr>
          </a:p>
          <a:p>
            <a:pPr algn="l" defTabSz="457200">
              <a:lnSpc>
                <a:spcPct val="150000"/>
              </a:lnSpc>
              <a:defRPr sz="2800" b="0">
                <a:latin typeface="DINNextLTPro-Regular"/>
                <a:ea typeface="DINNextLTPro-Regular"/>
                <a:cs typeface="DINNextLTPro-Regular"/>
                <a:sym typeface="DINNextLTPro-Regular"/>
              </a:defRPr>
            </a:pPr>
            <a:r>
              <a:rPr lang="en-GB" sz="2200" dirty="0">
                <a:latin typeface="LFT Etica Bk" panose="02000503040000020004" pitchFamily="50" charset="0"/>
              </a:rPr>
              <a:t>In the months to come, our rural marketing team will organise activities to promote regreening practices through our communication channels. The main activity is organising a movie roadshow, as can be seen in the picture. During this full-day event, the community gathers to celebrate the regreening movement through dance, speeches, songs and by watching the Kisiki Hai movie produced by our team. Other channels involve a weekly SMS service to which farmers can freely subscribe to receive messages on FMNR and regreening, placing billboards, painting murals and potentially designing a radio program. Through these channels, we aim to strengthen the regreening message in our program area and to reach even more people outside it!</a:t>
            </a:r>
          </a:p>
          <a:p>
            <a:pPr algn="l" defTabSz="457200">
              <a:lnSpc>
                <a:spcPct val="150000"/>
              </a:lnSpc>
              <a:defRPr sz="2800" b="0">
                <a:latin typeface="DINNextLTPro-Regular"/>
                <a:ea typeface="DINNextLTPro-Regular"/>
                <a:cs typeface="DINNextLTPro-Regular"/>
                <a:sym typeface="DINNextLTPro-Regular"/>
              </a:defRPr>
            </a:pPr>
            <a:endParaRPr lang="en-GB" sz="2200" dirty="0">
              <a:latin typeface="LFT Etica Bk" panose="02000503040000020004" pitchFamily="50" charset="0"/>
            </a:endParaRPr>
          </a:p>
          <a:p>
            <a:pPr algn="l" defTabSz="457200">
              <a:lnSpc>
                <a:spcPct val="150000"/>
              </a:lnSpc>
              <a:defRPr sz="2800" b="0">
                <a:latin typeface="DINNextLTPro-Regular"/>
                <a:ea typeface="DINNextLTPro-Regular"/>
                <a:cs typeface="DINNextLTPro-Regular"/>
                <a:sym typeface="DINNextLTPro-Regular"/>
              </a:defRPr>
            </a:pPr>
            <a:r>
              <a:rPr lang="en-GB" sz="2200" dirty="0">
                <a:latin typeface="LFT Etica Bk" panose="02000503040000020004" pitchFamily="50" charset="0"/>
              </a:rPr>
              <a:t>The next report is scheduled </a:t>
            </a:r>
            <a:r>
              <a:rPr lang="en-GB" sz="2200">
                <a:latin typeface="LFT Etica Bk" panose="02000503040000020004" pitchFamily="50" charset="0"/>
              </a:rPr>
              <a:t>for July </a:t>
            </a:r>
            <a:r>
              <a:rPr lang="en-GB" sz="2200" dirty="0">
                <a:latin typeface="LFT Etica Bk" panose="02000503040000020004" pitchFamily="50" charset="0"/>
              </a:rPr>
              <a:t>1</a:t>
            </a:r>
            <a:r>
              <a:rPr lang="en-GB" sz="2200" baseline="30000" dirty="0">
                <a:latin typeface="LFT Etica Bk" panose="02000503040000020004" pitchFamily="50" charset="0"/>
              </a:rPr>
              <a:t>st</a:t>
            </a:r>
            <a:r>
              <a:rPr lang="en-GB" sz="2200" dirty="0">
                <a:latin typeface="LFT Etica Bk" panose="02000503040000020004" pitchFamily="50" charset="0"/>
              </a:rPr>
              <a:t> 2022. </a:t>
            </a:r>
          </a:p>
          <a:p>
            <a:pPr algn="l" defTabSz="457200">
              <a:lnSpc>
                <a:spcPct val="150000"/>
              </a:lnSpc>
              <a:defRPr sz="2800" b="0">
                <a:latin typeface="DINNextLTPro-Regular"/>
                <a:ea typeface="DINNextLTPro-Regular"/>
                <a:cs typeface="DINNextLTPro-Regular"/>
                <a:sym typeface="DINNextLTPro-Regular"/>
              </a:defRPr>
            </a:pPr>
            <a:endParaRPr lang="en-GB" sz="2200" dirty="0">
              <a:latin typeface="LFT Etica Bk" panose="02000503040000020004" pitchFamily="50" charset="0"/>
            </a:endParaRPr>
          </a:p>
          <a:p>
            <a:pPr algn="l" defTabSz="457200">
              <a:lnSpc>
                <a:spcPct val="150000"/>
              </a:lnSpc>
              <a:defRPr sz="2800" b="0">
                <a:latin typeface="DINNextLTPro-Regular"/>
                <a:ea typeface="DINNextLTPro-Regular"/>
                <a:cs typeface="DINNextLTPro-Regular"/>
                <a:sym typeface="DINNextLTPro-Regular"/>
              </a:defRPr>
            </a:pPr>
            <a:endParaRPr lang="en-GB" sz="2200" dirty="0">
              <a:latin typeface="LFT Etica Bk" panose="02000503040000020004" pitchFamily="50" charset="0"/>
            </a:endParaRPr>
          </a:p>
        </p:txBody>
      </p:sp>
      <p:grpSp>
        <p:nvGrpSpPr>
          <p:cNvPr id="2" name="Group 1">
            <a:extLst>
              <a:ext uri="{FF2B5EF4-FFF2-40B4-BE49-F238E27FC236}">
                <a16:creationId xmlns:a16="http://schemas.microsoft.com/office/drawing/2014/main" id="{4C5C42D8-BAE7-4B2F-B337-D0F3603D016A}"/>
              </a:ext>
            </a:extLst>
          </p:cNvPr>
          <p:cNvGrpSpPr/>
          <p:nvPr/>
        </p:nvGrpSpPr>
        <p:grpSpPr>
          <a:xfrm>
            <a:off x="15102744" y="1181100"/>
            <a:ext cx="8482576" cy="5597202"/>
            <a:chOff x="15185045" y="6896100"/>
            <a:chExt cx="8482576" cy="5597202"/>
          </a:xfrm>
        </p:grpSpPr>
        <p:grpSp>
          <p:nvGrpSpPr>
            <p:cNvPr id="11" name="Group 10">
              <a:extLst>
                <a:ext uri="{FF2B5EF4-FFF2-40B4-BE49-F238E27FC236}">
                  <a16:creationId xmlns:a16="http://schemas.microsoft.com/office/drawing/2014/main" id="{DAFFEFE6-86AC-40A1-A556-DC529209A2A7}"/>
                </a:ext>
              </a:extLst>
            </p:cNvPr>
            <p:cNvGrpSpPr/>
            <p:nvPr/>
          </p:nvGrpSpPr>
          <p:grpSpPr>
            <a:xfrm>
              <a:off x="15185045" y="6896100"/>
              <a:ext cx="8482576" cy="5597202"/>
              <a:chOff x="16721971" y="7348394"/>
              <a:chExt cx="6785496" cy="5078404"/>
            </a:xfrm>
          </p:grpSpPr>
          <p:pic>
            <p:nvPicPr>
              <p:cNvPr id="13" name="Activites 01.png" descr="Activites 01.png">
                <a:extLst>
                  <a:ext uri="{FF2B5EF4-FFF2-40B4-BE49-F238E27FC236}">
                    <a16:creationId xmlns:a16="http://schemas.microsoft.com/office/drawing/2014/main" id="{3B204AE0-0D06-410E-BD75-1FECA26E39C5}"/>
                  </a:ext>
                </a:extLst>
              </p:cNvPr>
              <p:cNvPicPr>
                <a:picLocks/>
              </p:cNvPicPr>
              <p:nvPr/>
            </p:nvPicPr>
            <p:blipFill>
              <a:blip r:embed="rId5"/>
              <a:stretch>
                <a:fillRect/>
              </a:stretch>
            </p:blipFill>
            <p:spPr>
              <a:xfrm>
                <a:off x="16721971" y="7348394"/>
                <a:ext cx="6785496" cy="4436728"/>
              </a:xfrm>
              <a:prstGeom prst="rect">
                <a:avLst/>
              </a:prstGeom>
              <a:effectLst/>
            </p:spPr>
          </p:pic>
          <p:sp>
            <p:nvSpPr>
              <p:cNvPr id="14" name="Toelichting">
                <a:extLst>
                  <a:ext uri="{FF2B5EF4-FFF2-40B4-BE49-F238E27FC236}">
                    <a16:creationId xmlns:a16="http://schemas.microsoft.com/office/drawing/2014/main" id="{C4A68534-B742-4824-9ACD-DF25B3B29E69}"/>
                  </a:ext>
                </a:extLst>
              </p:cNvPr>
              <p:cNvSpPr txBox="1"/>
              <p:nvPr/>
            </p:nvSpPr>
            <p:spPr>
              <a:xfrm>
                <a:off x="16805546" y="11767644"/>
                <a:ext cx="6636086" cy="6591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457200">
                  <a:lnSpc>
                    <a:spcPts val="5700"/>
                  </a:lnSpc>
                  <a:defRPr sz="2800" b="0">
                    <a:latin typeface="DINNextLTPro-Regular"/>
                    <a:ea typeface="DINNextLTPro-Regular"/>
                    <a:cs typeface="DINNextLTPro-Regular"/>
                    <a:sym typeface="DINNextLTPro-Regular"/>
                  </a:defRPr>
                </a:lvl1pPr>
              </a:lstStyle>
              <a:p>
                <a:pPr>
                  <a:lnSpc>
                    <a:spcPct val="100000"/>
                  </a:lnSpc>
                </a:pPr>
                <a:r>
                  <a:rPr lang="en-GB" sz="2000" dirty="0">
                    <a:latin typeface="LFT Etica Bk" panose="02000503040000020004" pitchFamily="50" charset="0"/>
                  </a:rPr>
                  <a:t>A large crowd watching the regreening movie during one of our earlier movie roadshows</a:t>
                </a:r>
              </a:p>
            </p:txBody>
          </p:sp>
        </p:grpSp>
        <p:pic>
          <p:nvPicPr>
            <p:cNvPr id="3" name="Picture 2" descr="A picture containing tree, outdoor, people, group&#10;&#10;Description automatically generated">
              <a:extLst>
                <a:ext uri="{FF2B5EF4-FFF2-40B4-BE49-F238E27FC236}">
                  <a16:creationId xmlns:a16="http://schemas.microsoft.com/office/drawing/2014/main" id="{8C4196C0-2BCF-40E2-AA53-758D75AE7AE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290"/>
            <a:stretch/>
          </p:blipFill>
          <p:spPr>
            <a:xfrm>
              <a:off x="15446417" y="7160151"/>
              <a:ext cx="7940782" cy="4285666"/>
            </a:xfrm>
            <a:prstGeom prst="rect">
              <a:avLst/>
            </a:prstGeom>
          </p:spPr>
        </p:pic>
      </p:grpSp>
      <p:pic>
        <p:nvPicPr>
          <p:cNvPr id="19" name="Picture 18" descr="A green rectangle with a white circle in the middle&#10;&#10;Description automatically generated with low confidence">
            <a:extLst>
              <a:ext uri="{FF2B5EF4-FFF2-40B4-BE49-F238E27FC236}">
                <a16:creationId xmlns:a16="http://schemas.microsoft.com/office/drawing/2014/main" id="{D979D897-10DF-4B5B-83CB-BAC6952306CE}"/>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2650" b="97949" l="5484" r="94194">
                        <a14:foregroundMark x1="88387" y1="10598" x2="57903" y2="21197"/>
                        <a14:foregroundMark x1="54194" y1="22821" x2="54194" y2="42051"/>
                        <a14:foregroundMark x1="49677" y1="47949" x2="49677" y2="59402"/>
                        <a14:foregroundMark x1="20000" y1="63761" x2="16935" y2="78718"/>
                        <a14:foregroundMark x1="89839" y1="62564" x2="89839" y2="62564"/>
                        <a14:foregroundMark x1="89839" y1="62137" x2="89839" y2="62137"/>
                        <a14:foregroundMark x1="85323" y1="74786" x2="85323" y2="74786"/>
                        <a14:foregroundMark x1="85323" y1="74786" x2="85323" y2="74786"/>
                        <a14:foregroundMark x1="89032" y1="64957" x2="76452" y2="91111"/>
                        <a14:foregroundMark x1="76452" y1="91111" x2="24194" y2="91624"/>
                        <a14:foregroundMark x1="24194" y1="91624" x2="5645" y2="65556"/>
                        <a14:foregroundMark x1="5645" y1="65556" x2="82419" y2="60940"/>
                        <a14:foregroundMark x1="45968" y1="18889" x2="50484" y2="2735"/>
                        <a14:foregroundMark x1="87581" y1="5043" x2="79355" y2="21197"/>
                        <a14:foregroundMark x1="33387" y1="20855" x2="17742" y2="18889"/>
                        <a14:foregroundMark x1="14839" y1="3504" x2="10323" y2="11795"/>
                        <a14:foregroundMark x1="89839" y1="4701" x2="89032" y2="18462"/>
                        <a14:foregroundMark x1="86129" y1="11795" x2="91290" y2="5470"/>
                        <a14:foregroundMark x1="91290" y1="4701" x2="91290" y2="4701"/>
                        <a14:foregroundMark x1="94194" y1="59402" x2="92742" y2="77094"/>
                        <a14:foregroundMark x1="60161" y1="94444" x2="43710" y2="97949"/>
                        <a14:backgroundMark x1="79355" y1="36154" x2="79355" y2="36154"/>
                        <a14:backgroundMark x1="51935" y1="75128" x2="51935" y2="75128"/>
                        <a14:backgroundMark x1="52742" y1="78291" x2="52742" y2="77094"/>
                        <a14:backgroundMark x1="54194" y1="73590" x2="51129" y2="72393"/>
                      </a14:backgroundRemoval>
                    </a14:imgEffect>
                  </a14:imgLayer>
                </a14:imgProps>
              </a:ext>
              <a:ext uri="{28A0092B-C50C-407E-A947-70E740481C1C}">
                <a14:useLocalDpi xmlns:a14="http://schemas.microsoft.com/office/drawing/2010/main" val="0"/>
              </a:ext>
            </a:extLst>
          </a:blip>
          <a:stretch>
            <a:fillRect/>
          </a:stretch>
        </p:blipFill>
        <p:spPr>
          <a:xfrm flipH="1">
            <a:off x="878867" y="11793297"/>
            <a:ext cx="711123" cy="1341957"/>
          </a:xfrm>
          <a:prstGeom prst="rect">
            <a:avLst/>
          </a:prstGeom>
        </p:spPr>
      </p:pic>
      <p:sp>
        <p:nvSpPr>
          <p:cNvPr id="12" name="Toelichting">
            <a:extLst>
              <a:ext uri="{FF2B5EF4-FFF2-40B4-BE49-F238E27FC236}">
                <a16:creationId xmlns:a16="http://schemas.microsoft.com/office/drawing/2014/main" id="{B09983A2-83C5-4C09-A36C-9AF2F27A4D3C}"/>
              </a:ext>
            </a:extLst>
          </p:cNvPr>
          <p:cNvSpPr txBox="1"/>
          <p:nvPr/>
        </p:nvSpPr>
        <p:spPr>
          <a:xfrm>
            <a:off x="15215828" y="11972117"/>
            <a:ext cx="8049785" cy="9843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algn="l" defTabSz="457200">
              <a:lnSpc>
                <a:spcPts val="5700"/>
              </a:lnSpc>
              <a:defRPr sz="2800" b="0">
                <a:latin typeface="DINNextLTPro-Regular"/>
                <a:ea typeface="DINNextLTPro-Regular"/>
                <a:cs typeface="DINNextLTPro-Regular"/>
                <a:sym typeface="DINNextLTPro-Regular"/>
              </a:defRPr>
            </a:lvl1pPr>
          </a:lstStyle>
          <a:p>
            <a:r>
              <a:rPr lang="en-GB" sz="2000" dirty="0">
                <a:latin typeface="LFT Etica Bk" panose="02000503040000020004" pitchFamily="50" charset="0"/>
              </a:rPr>
              <a:t>One of the murals, promoting FMNR</a:t>
            </a:r>
            <a:endParaRPr sz="2000" dirty="0">
              <a:latin typeface="LFT Etica Bk" panose="02000503040000020004" pitchFamily="50" charset="0"/>
            </a:endParaRPr>
          </a:p>
        </p:txBody>
      </p:sp>
      <p:pic>
        <p:nvPicPr>
          <p:cNvPr id="15" name="Activites 01.png" descr="Activites 01.png">
            <a:extLst>
              <a:ext uri="{FF2B5EF4-FFF2-40B4-BE49-F238E27FC236}">
                <a16:creationId xmlns:a16="http://schemas.microsoft.com/office/drawing/2014/main" id="{42CA5EEC-6B9C-43AB-A827-A681615D3754}"/>
              </a:ext>
            </a:extLst>
          </p:cNvPr>
          <p:cNvPicPr>
            <a:picLocks/>
          </p:cNvPicPr>
          <p:nvPr/>
        </p:nvPicPr>
        <p:blipFill>
          <a:blip r:embed="rId5"/>
          <a:stretch>
            <a:fillRect/>
          </a:stretch>
        </p:blipFill>
        <p:spPr>
          <a:xfrm>
            <a:off x="15120882" y="6857999"/>
            <a:ext cx="8464438" cy="5412849"/>
          </a:xfrm>
          <a:prstGeom prst="rect">
            <a:avLst/>
          </a:prstGeom>
          <a:effectLst/>
        </p:spPr>
      </p:pic>
      <p:pic>
        <p:nvPicPr>
          <p:cNvPr id="20" name="Picture 19">
            <a:extLst>
              <a:ext uri="{FF2B5EF4-FFF2-40B4-BE49-F238E27FC236}">
                <a16:creationId xmlns:a16="http://schemas.microsoft.com/office/drawing/2014/main" id="{A51514E0-79A7-459A-9218-420B2BC3451F}"/>
              </a:ext>
            </a:extLst>
          </p:cNvPr>
          <p:cNvPicPr>
            <a:picLocks noChangeAspect="1"/>
          </p:cNvPicPr>
          <p:nvPr/>
        </p:nvPicPr>
        <p:blipFill rotWithShape="1">
          <a:blip r:embed="rId9"/>
          <a:srcRect l="-201" t="5662" r="2294" b="13604"/>
          <a:stretch/>
        </p:blipFill>
        <p:spPr>
          <a:xfrm>
            <a:off x="15345810" y="6947041"/>
            <a:ext cx="7996443" cy="4945379"/>
          </a:xfrm>
          <a:prstGeom prst="rect">
            <a:avLst/>
          </a:prstGeom>
        </p:spPr>
      </p:pic>
    </p:spTree>
    <p:extLst>
      <p:ext uri="{BB962C8B-B14F-4D97-AF65-F5344CB8AC3E}">
        <p14:creationId xmlns:p14="http://schemas.microsoft.com/office/powerpoint/2010/main" val="100336217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55" name="green landscape topview 02.jpg" descr="green landscape topview 02.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356" name="dark to light - transparent.png" descr="dark to light - transparent.png"/>
          <p:cNvPicPr>
            <a:picLocks noChangeAspect="1"/>
          </p:cNvPicPr>
          <p:nvPr/>
        </p:nvPicPr>
        <p:blipFill>
          <a:blip r:embed="rId3">
            <a:alphaModFix amt="30026"/>
          </a:blip>
          <a:stretch>
            <a:fillRect/>
          </a:stretch>
        </p:blipFill>
        <p:spPr>
          <a:xfrm rot="10800000">
            <a:off x="0" y="-1"/>
            <a:ext cx="24384000" cy="13716001"/>
          </a:xfrm>
          <a:prstGeom prst="rect">
            <a:avLst/>
          </a:prstGeom>
          <a:ln w="12700">
            <a:miter lim="400000"/>
          </a:ln>
        </p:spPr>
      </p:pic>
      <p:sp>
        <p:nvSpPr>
          <p:cNvPr id="357" name="THANK YOU!"/>
          <p:cNvSpPr txBox="1"/>
          <p:nvPr/>
        </p:nvSpPr>
        <p:spPr>
          <a:xfrm>
            <a:off x="7676140" y="5685786"/>
            <a:ext cx="9031720" cy="2344428"/>
          </a:xfrm>
          <a:prstGeom prst="rect">
            <a:avLst/>
          </a:prstGeom>
          <a:ln w="12700">
            <a:miter lim="400000"/>
          </a:ln>
          <a:effectLst>
            <a:outerShdw blurRad="152400" dist="72409" dir="5400000" rotWithShape="0">
              <a:srgbClr val="000000">
                <a:alpha val="5845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7700" b="0">
                <a:solidFill>
                  <a:srgbClr val="FFFFFF"/>
                </a:solidFill>
                <a:latin typeface="DINNextLTPro-BoldCondensed"/>
                <a:ea typeface="DINNextLTPro-BoldCondensed"/>
                <a:cs typeface="DINNextLTPro-BoldCondensed"/>
                <a:sym typeface="DINNextLTPro-BoldCondensed"/>
              </a:defRPr>
            </a:lvl1pPr>
          </a:lstStyle>
          <a:p>
            <a:r>
              <a:rPr dirty="0"/>
              <a:t>THANK YOU!</a:t>
            </a:r>
          </a:p>
        </p:txBody>
      </p:sp>
      <p:pic>
        <p:nvPicPr>
          <p:cNvPr id="6" name="Picture 5" descr="Logo&#10;&#10;Description automatically generated">
            <a:extLst>
              <a:ext uri="{FF2B5EF4-FFF2-40B4-BE49-F238E27FC236}">
                <a16:creationId xmlns:a16="http://schemas.microsoft.com/office/drawing/2014/main" id="{CFBAC9FE-5743-4834-8203-15202DCFBE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46399" y="10951757"/>
            <a:ext cx="6712471" cy="2764243"/>
          </a:xfrm>
          <a:prstGeom prst="rect">
            <a:avLst/>
          </a:prstGeom>
        </p:spPr>
      </p:pic>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1880</Words>
  <Application>Microsoft Office PowerPoint</Application>
  <PresentationFormat>Custom</PresentationFormat>
  <Paragraphs>58</Paragraphs>
  <Slides>8</Slides>
  <Notes>6</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Helvetica Neue Medium</vt:lpstr>
      <vt:lpstr>Helvetica</vt:lpstr>
      <vt:lpstr>LFT Etica Bk</vt:lpstr>
      <vt:lpstr>DINNextLTPro-BoldCondensed</vt:lpstr>
      <vt:lpstr>Helvetica Neue Light</vt:lpstr>
      <vt:lpstr>Helvetica Neue</vt:lpstr>
      <vt:lpstr>Helvetica Light</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Justdiggit</dc:creator>
  <cp:lastModifiedBy>Thijs van der Zaan</cp:lastModifiedBy>
  <cp:revision>173</cp:revision>
  <dcterms:modified xsi:type="dcterms:W3CDTF">2022-01-20T08:28:30Z</dcterms:modified>
</cp:coreProperties>
</file>